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35"/>
  </p:notesMasterIdLst>
  <p:sldIdLst>
    <p:sldId id="256" r:id="rId2"/>
    <p:sldId id="258" r:id="rId3"/>
    <p:sldId id="261" r:id="rId4"/>
    <p:sldId id="262" r:id="rId5"/>
    <p:sldId id="260" r:id="rId6"/>
    <p:sldId id="322" r:id="rId7"/>
    <p:sldId id="311" r:id="rId8"/>
    <p:sldId id="259" r:id="rId9"/>
    <p:sldId id="312" r:id="rId10"/>
    <p:sldId id="314" r:id="rId11"/>
    <p:sldId id="313" r:id="rId12"/>
    <p:sldId id="315" r:id="rId13"/>
    <p:sldId id="316" r:id="rId14"/>
    <p:sldId id="317" r:id="rId15"/>
    <p:sldId id="310" r:id="rId16"/>
    <p:sldId id="309" r:id="rId17"/>
    <p:sldId id="319" r:id="rId18"/>
    <p:sldId id="320" r:id="rId19"/>
    <p:sldId id="321" r:id="rId20"/>
    <p:sldId id="325" r:id="rId21"/>
    <p:sldId id="330" r:id="rId22"/>
    <p:sldId id="331" r:id="rId23"/>
    <p:sldId id="323" r:id="rId24"/>
    <p:sldId id="324" r:id="rId25"/>
    <p:sldId id="326" r:id="rId26"/>
    <p:sldId id="327" r:id="rId27"/>
    <p:sldId id="328" r:id="rId28"/>
    <p:sldId id="332" r:id="rId29"/>
    <p:sldId id="329" r:id="rId30"/>
    <p:sldId id="333" r:id="rId31"/>
    <p:sldId id="336" r:id="rId32"/>
    <p:sldId id="335" r:id="rId33"/>
    <p:sldId id="334"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C5D"/>
    <a:srgbClr val="CFE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88676F-465B-4BCF-9AFA-DD9A3F495B9D}">
  <a:tblStyle styleId="{B488676F-465B-4BCF-9AFA-DD9A3F495B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4371" autoAdjust="0"/>
  </p:normalViewPr>
  <p:slideViewPr>
    <p:cSldViewPr snapToGrid="0">
      <p:cViewPr varScale="1">
        <p:scale>
          <a:sx n="127" d="100"/>
          <a:sy n="127" d="100"/>
        </p:scale>
        <p:origin x="120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owardsdatascience.com/understanding-latent-space-in-machine-learning-de5a7c687d8d#:~:text=The%20latent%20space%20is%20simply,representations%20of%20data%20for%20analysi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achinelearningmastery.com/how-to-code-generative-adversarial-network-hack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stats.stackexchange.com/questions/387482/pooling-vs-stride-for-downsampl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Modernism"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Color" TargetMode="External"/><Relationship Id="rId4" Type="http://schemas.openxmlformats.org/officeDocument/2006/relationships/hyperlink" Target="https://en.wikipedia.org/wiki/Abstract_expressionis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b18b3bb6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b18b3bb6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097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b18b3bb6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b18b3bb6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51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b18b3bb6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b18b3bb6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468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7"/>
        <p:cNvGrpSpPr/>
        <p:nvPr/>
      </p:nvGrpSpPr>
      <p:grpSpPr>
        <a:xfrm>
          <a:off x="0" y="0"/>
          <a:ext cx="0" cy="0"/>
          <a:chOff x="0" y="0"/>
          <a:chExt cx="0" cy="0"/>
        </a:xfrm>
      </p:grpSpPr>
      <p:sp>
        <p:nvSpPr>
          <p:cNvPr id="4578" name="Google Shape;4578;gbc62514182_0_5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9" name="Google Shape;4579;gbc62514182_0_5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38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d3365187f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d3365187f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896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18b3bb6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18b3bb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607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18b3bb6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18b3bb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42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18b3bb6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18b3bb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Helvetica Neue"/>
              </a:rPr>
              <a:t>A </a:t>
            </a:r>
            <a:r>
              <a:rPr lang="en-US" b="0" i="0" u="sng" dirty="0">
                <a:solidFill>
                  <a:srgbClr val="296EAA"/>
                </a:solidFill>
                <a:effectLst/>
                <a:latin typeface="Helvetica Neue"/>
                <a:hlinkClick r:id="rId3"/>
              </a:rPr>
              <a:t>latent space</a:t>
            </a:r>
            <a:r>
              <a:rPr lang="en-US" b="0" i="0" dirty="0">
                <a:solidFill>
                  <a:srgbClr val="000000"/>
                </a:solidFill>
                <a:effectLst/>
                <a:latin typeface="Helvetica Neue"/>
              </a:rPr>
              <a:t> is simply a representation of compressed data in which similar data points are closer together in space. Latent space is useful for learning data features and for finding simpler representations of data for analysis. In the field of GANs, the latent space recommended is a defined vector of Gaussian-distributed values.</a:t>
            </a:r>
            <a:endParaRPr dirty="0"/>
          </a:p>
        </p:txBody>
      </p:sp>
    </p:spTree>
    <p:extLst>
      <p:ext uri="{BB962C8B-B14F-4D97-AF65-F5344CB8AC3E}">
        <p14:creationId xmlns:p14="http://schemas.microsoft.com/office/powerpoint/2010/main" val="342354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18b3bb6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18b3bb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Helvetica Neue"/>
              </a:rPr>
              <a:t>The discriminator starts off with a normal convolutional layer followed by others to </a:t>
            </a:r>
            <a:r>
              <a:rPr lang="en-US" b="0" i="0" dirty="0" err="1">
                <a:solidFill>
                  <a:srgbClr val="000000"/>
                </a:solidFill>
                <a:effectLst/>
                <a:latin typeface="Helvetica Neue"/>
              </a:rPr>
              <a:t>downsample</a:t>
            </a:r>
            <a:r>
              <a:rPr lang="en-US" b="0" i="0" dirty="0">
                <a:solidFill>
                  <a:srgbClr val="000000"/>
                </a:solidFill>
                <a:effectLst/>
                <a:latin typeface="Helvetica Neue"/>
              </a:rPr>
              <a:t> the image using a 2x2 stride. There are no pooling layers used as this is the </a:t>
            </a:r>
            <a:r>
              <a:rPr lang="en-US" b="0" i="0" u="sng" dirty="0">
                <a:solidFill>
                  <a:srgbClr val="296EAA"/>
                </a:solidFill>
                <a:effectLst/>
                <a:latin typeface="Helvetica Neue"/>
                <a:hlinkClick r:id="rId3"/>
              </a:rPr>
              <a:t>best practice</a:t>
            </a:r>
            <a:r>
              <a:rPr lang="en-US" b="0" i="0" dirty="0">
                <a:solidFill>
                  <a:srgbClr val="000000"/>
                </a:solidFill>
                <a:effectLst/>
                <a:latin typeface="Helvetica Neue"/>
              </a:rPr>
              <a:t>. Instead, we are using </a:t>
            </a:r>
            <a:r>
              <a:rPr lang="en-US" b="0" i="0" dirty="0" err="1">
                <a:solidFill>
                  <a:srgbClr val="000000"/>
                </a:solidFill>
                <a:effectLst/>
                <a:latin typeface="Helvetica Neue"/>
              </a:rPr>
              <a:t>strided</a:t>
            </a:r>
            <a:r>
              <a:rPr lang="en-US" b="0" i="0" dirty="0">
                <a:solidFill>
                  <a:srgbClr val="000000"/>
                </a:solidFill>
                <a:effectLst/>
                <a:latin typeface="Helvetica Neue"/>
              </a:rPr>
              <a:t> </a:t>
            </a:r>
            <a:r>
              <a:rPr lang="en-US" b="0" i="0" dirty="0" err="1">
                <a:solidFill>
                  <a:srgbClr val="000000"/>
                </a:solidFill>
                <a:effectLst/>
                <a:latin typeface="Helvetica Neue"/>
              </a:rPr>
              <a:t>convulations</a:t>
            </a:r>
            <a:r>
              <a:rPr lang="en-US" b="0" i="0" dirty="0">
                <a:solidFill>
                  <a:srgbClr val="000000"/>
                </a:solidFill>
                <a:effectLst/>
                <a:latin typeface="Helvetica Neue"/>
              </a:rPr>
              <a:t>. </a:t>
            </a:r>
            <a:r>
              <a:rPr lang="en-US" b="0" i="0" u="sng" dirty="0">
                <a:solidFill>
                  <a:srgbClr val="296EAA"/>
                </a:solidFill>
                <a:effectLst/>
                <a:latin typeface="Helvetica Neue"/>
                <a:hlinkClick r:id="rId4"/>
              </a:rPr>
              <a:t>There are both pros and cons in doing so</a:t>
            </a:r>
            <a:r>
              <a:rPr lang="en-US" b="0" i="0" dirty="0">
                <a:solidFill>
                  <a:srgbClr val="000000"/>
                </a:solidFill>
                <a:effectLst/>
                <a:latin typeface="Helvetica Neue"/>
              </a:rPr>
              <a:t>. The advantage of the convolution layer is that it can learn certain properties that you might not think of while you add pooling layer. Pooling is a fixed operation and convolution can be learned. On the other hand, pooling is a cheaper operation than convolution, both in terms of the amount of computation that you need to do and number of parameters that you need to store (no parameters for pooling layer).</a:t>
            </a:r>
            <a:endParaRPr dirty="0"/>
          </a:p>
        </p:txBody>
      </p:sp>
    </p:spTree>
    <p:extLst>
      <p:ext uri="{BB962C8B-B14F-4D97-AF65-F5344CB8AC3E}">
        <p14:creationId xmlns:p14="http://schemas.microsoft.com/office/powerpoint/2010/main" val="1729969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18b3bb6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18b3bb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000000"/>
                </a:solidFill>
                <a:effectLst/>
                <a:latin typeface="Helvetica Neue"/>
              </a:rPr>
              <a:t>Weights in the generator model are updated based on the performance of the discriminator model.</a:t>
            </a:r>
          </a:p>
          <a:p>
            <a:pPr algn="l"/>
            <a:r>
              <a:rPr lang="en-US" b="0" i="0" dirty="0">
                <a:solidFill>
                  <a:srgbClr val="000000"/>
                </a:solidFill>
                <a:effectLst/>
                <a:latin typeface="Helvetica Neue"/>
              </a:rPr>
              <a:t>When the discriminator is performing well, the generator is updated more. Vice versa, when the discriminator model is performing poorly, the generator model is updated less.</a:t>
            </a:r>
          </a:p>
          <a:p>
            <a:pPr algn="l"/>
            <a:r>
              <a:rPr lang="en-US" b="0" i="0" dirty="0">
                <a:solidFill>
                  <a:srgbClr val="000000"/>
                </a:solidFill>
                <a:effectLst/>
                <a:latin typeface="Helvetica Neue"/>
              </a:rPr>
              <a:t>This is essence, is the 'adversarial' nature between these 2 models.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075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b18b3bb6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b18b3bb6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18b3bb6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18b3bb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Batch normalization standardizes the activations from a prior layer to have a zero mean and unit variance. This has the effect of stabilizing the training process.</a:t>
            </a:r>
            <a:endParaRPr dirty="0"/>
          </a:p>
        </p:txBody>
      </p:sp>
    </p:spTree>
    <p:extLst>
      <p:ext uri="{BB962C8B-B14F-4D97-AF65-F5344CB8AC3E}">
        <p14:creationId xmlns:p14="http://schemas.microsoft.com/office/powerpoint/2010/main" val="4227421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18b3bb6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18b3bb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808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18b3bb6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18b3bb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308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d3365187f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d3365187f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610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7"/>
        <p:cNvGrpSpPr/>
        <p:nvPr/>
      </p:nvGrpSpPr>
      <p:grpSpPr>
        <a:xfrm>
          <a:off x="0" y="0"/>
          <a:ext cx="0" cy="0"/>
          <a:chOff x="0" y="0"/>
          <a:chExt cx="0" cy="0"/>
        </a:xfrm>
      </p:grpSpPr>
      <p:sp>
        <p:nvSpPr>
          <p:cNvPr id="4578" name="Google Shape;4578;gbc62514182_0_5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9" name="Google Shape;4579;gbc62514182_0_5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467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7"/>
        <p:cNvGrpSpPr/>
        <p:nvPr/>
      </p:nvGrpSpPr>
      <p:grpSpPr>
        <a:xfrm>
          <a:off x="0" y="0"/>
          <a:ext cx="0" cy="0"/>
          <a:chOff x="0" y="0"/>
          <a:chExt cx="0" cy="0"/>
        </a:xfrm>
      </p:grpSpPr>
      <p:sp>
        <p:nvSpPr>
          <p:cNvPr id="4578" name="Google Shape;4578;gbc62514182_0_5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9" name="Google Shape;4579;gbc62514182_0_5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41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7"/>
        <p:cNvGrpSpPr/>
        <p:nvPr/>
      </p:nvGrpSpPr>
      <p:grpSpPr>
        <a:xfrm>
          <a:off x="0" y="0"/>
          <a:ext cx="0" cy="0"/>
          <a:chOff x="0" y="0"/>
          <a:chExt cx="0" cy="0"/>
        </a:xfrm>
      </p:grpSpPr>
      <p:sp>
        <p:nvSpPr>
          <p:cNvPr id="4578" name="Google Shape;4578;gbc62514182_0_5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9" name="Google Shape;4579;gbc62514182_0_5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011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7"/>
        <p:cNvGrpSpPr/>
        <p:nvPr/>
      </p:nvGrpSpPr>
      <p:grpSpPr>
        <a:xfrm>
          <a:off x="0" y="0"/>
          <a:ext cx="0" cy="0"/>
          <a:chOff x="0" y="0"/>
          <a:chExt cx="0" cy="0"/>
        </a:xfrm>
      </p:grpSpPr>
      <p:sp>
        <p:nvSpPr>
          <p:cNvPr id="4578" name="Google Shape;4578;gbc62514182_0_5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9" name="Google Shape;4579;gbc62514182_0_5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072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7"/>
        <p:cNvGrpSpPr/>
        <p:nvPr/>
      </p:nvGrpSpPr>
      <p:grpSpPr>
        <a:xfrm>
          <a:off x="0" y="0"/>
          <a:ext cx="0" cy="0"/>
          <a:chOff x="0" y="0"/>
          <a:chExt cx="0" cy="0"/>
        </a:xfrm>
      </p:grpSpPr>
      <p:sp>
        <p:nvSpPr>
          <p:cNvPr id="4578" name="Google Shape;4578;gbc62514182_0_5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9" name="Google Shape;4579;gbc62514182_0_5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212529"/>
                </a:solidFill>
                <a:effectLst/>
                <a:latin typeface="Lato"/>
              </a:rPr>
              <a:t>SRGAN</a:t>
            </a:r>
            <a:r>
              <a:rPr lang="en-US" b="0" i="0" dirty="0">
                <a:solidFill>
                  <a:srgbClr val="212529"/>
                </a:solidFill>
                <a:effectLst/>
                <a:latin typeface="Lato"/>
              </a:rPr>
              <a:t> is a generative adversarial network for single image super-resolution. It uses a perceptual loss function which consists of an adversarial loss and a content loss. The adversarial loss pushes the solution to the natural image manifold using a discriminator network that is trained to differentiate between the super-resolved images and original photo-realistic images. In addition, the authors use a content loss motivated by perceptual similarity instead of similarity in pixel space.</a:t>
            </a:r>
          </a:p>
          <a:p>
            <a:pPr marL="0" lvl="0" indent="0" algn="l" rtl="0">
              <a:spcBef>
                <a:spcPts val="0"/>
              </a:spcBef>
              <a:spcAft>
                <a:spcPts val="0"/>
              </a:spcAft>
              <a:buNone/>
            </a:pPr>
            <a:endParaRPr lang="en-US" b="0" i="0" dirty="0">
              <a:solidFill>
                <a:srgbClr val="212529"/>
              </a:solidFill>
              <a:effectLst/>
              <a:latin typeface="Lato"/>
            </a:endParaRPr>
          </a:p>
          <a:p>
            <a:pPr marL="0" lvl="0" indent="0" algn="l" rtl="0">
              <a:spcBef>
                <a:spcPts val="0"/>
              </a:spcBef>
              <a:spcAft>
                <a:spcPts val="0"/>
              </a:spcAft>
              <a:buNone/>
            </a:pPr>
            <a:r>
              <a:rPr lang="en-US" b="0" i="0" dirty="0">
                <a:solidFill>
                  <a:srgbClr val="212529"/>
                </a:solidFill>
                <a:effectLst/>
                <a:latin typeface="Lato"/>
              </a:rPr>
              <a:t>ESRGAN - </a:t>
            </a:r>
            <a:r>
              <a:rPr lang="en-US" b="0" i="0" dirty="0">
                <a:solidFill>
                  <a:srgbClr val="000000"/>
                </a:solidFill>
                <a:effectLst/>
                <a:latin typeface="Lucida Grande"/>
              </a:rPr>
              <a:t>we introduce the Residual-in-Residual Dense Block (RRDB) without batch normalization as the basic network building unit.</a:t>
            </a:r>
            <a:endParaRPr lang="en-US" b="0" i="0" dirty="0">
              <a:solidFill>
                <a:srgbClr val="212529"/>
              </a:solidFill>
              <a:effectLst/>
              <a:latin typeface="Lato"/>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36785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7"/>
        <p:cNvGrpSpPr/>
        <p:nvPr/>
      </p:nvGrpSpPr>
      <p:grpSpPr>
        <a:xfrm>
          <a:off x="0" y="0"/>
          <a:ext cx="0" cy="0"/>
          <a:chOff x="0" y="0"/>
          <a:chExt cx="0" cy="0"/>
        </a:xfrm>
      </p:grpSpPr>
      <p:sp>
        <p:nvSpPr>
          <p:cNvPr id="4578" name="Google Shape;4578;gbc62514182_0_5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9" name="Google Shape;4579;gbc62514182_0_5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863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d3365187f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d3365187f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7"/>
        <p:cNvGrpSpPr/>
        <p:nvPr/>
      </p:nvGrpSpPr>
      <p:grpSpPr>
        <a:xfrm>
          <a:off x="0" y="0"/>
          <a:ext cx="0" cy="0"/>
          <a:chOff x="0" y="0"/>
          <a:chExt cx="0" cy="0"/>
        </a:xfrm>
      </p:grpSpPr>
      <p:sp>
        <p:nvSpPr>
          <p:cNvPr id="4578" name="Google Shape;4578;gbc62514182_0_5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9" name="Google Shape;4579;gbc62514182_0_5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626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7"/>
        <p:cNvGrpSpPr/>
        <p:nvPr/>
      </p:nvGrpSpPr>
      <p:grpSpPr>
        <a:xfrm>
          <a:off x="0" y="0"/>
          <a:ext cx="0" cy="0"/>
          <a:chOff x="0" y="0"/>
          <a:chExt cx="0" cy="0"/>
        </a:xfrm>
      </p:grpSpPr>
      <p:sp>
        <p:nvSpPr>
          <p:cNvPr id="4578" name="Google Shape;4578;gbc62514182_0_5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9" name="Google Shape;4579;gbc62514182_0_5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Frank stella</a:t>
            </a:r>
          </a:p>
          <a:p>
            <a:pPr marL="0" lvl="0" indent="0" algn="l" rtl="0">
              <a:spcBef>
                <a:spcPts val="0"/>
              </a:spcBef>
              <a:spcAft>
                <a:spcPts val="0"/>
              </a:spcAft>
              <a:buNone/>
            </a:pPr>
            <a:r>
              <a:rPr lang="en-US" dirty="0"/>
              <a:t>Gene </a:t>
            </a:r>
            <a:r>
              <a:rPr lang="en-US" dirty="0" err="1"/>
              <a:t>davis</a:t>
            </a:r>
            <a:endParaRPr lang="en-US" dirty="0"/>
          </a:p>
          <a:p>
            <a:pPr marL="0" lvl="0" indent="0" algn="l" rtl="0">
              <a:spcBef>
                <a:spcPts val="0"/>
              </a:spcBef>
              <a:spcAft>
                <a:spcPts val="0"/>
              </a:spcAft>
              <a:buNone/>
            </a:pPr>
            <a:r>
              <a:rPr lang="en-US" dirty="0"/>
              <a:t>Gene </a:t>
            </a:r>
            <a:r>
              <a:rPr lang="en-US" dirty="0" err="1"/>
              <a:t>davis</a:t>
            </a:r>
            <a:endParaRPr lang="en-US" dirty="0"/>
          </a:p>
          <a:p>
            <a:pPr marL="0" lvl="0" indent="0" algn="l" rtl="0">
              <a:spcBef>
                <a:spcPts val="0"/>
              </a:spcBef>
              <a:spcAft>
                <a:spcPts val="0"/>
              </a:spcAft>
              <a:buNone/>
            </a:pPr>
            <a:r>
              <a:rPr lang="en-US" dirty="0"/>
              <a:t>Sam Gilliam</a:t>
            </a:r>
            <a:endParaRPr dirty="0"/>
          </a:p>
        </p:txBody>
      </p:sp>
    </p:spTree>
    <p:extLst>
      <p:ext uri="{BB962C8B-B14F-4D97-AF65-F5344CB8AC3E}">
        <p14:creationId xmlns:p14="http://schemas.microsoft.com/office/powerpoint/2010/main" val="3266754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7"/>
        <p:cNvGrpSpPr/>
        <p:nvPr/>
      </p:nvGrpSpPr>
      <p:grpSpPr>
        <a:xfrm>
          <a:off x="0" y="0"/>
          <a:ext cx="0" cy="0"/>
          <a:chOff x="0" y="0"/>
          <a:chExt cx="0" cy="0"/>
        </a:xfrm>
      </p:grpSpPr>
      <p:sp>
        <p:nvSpPr>
          <p:cNvPr id="4578" name="Google Shape;4578;gbc62514182_0_5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9" name="Google Shape;4579;gbc62514182_0_5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7564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968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bb18b3bb6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bb18b3bb6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18b3bb6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18b3bb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18b3bb6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18b3bb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125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d3365187f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d3365187f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101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b18b3bb6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b18b3bb6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bb18b3bb6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bb18b3bb6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202122"/>
                </a:solidFill>
                <a:effectLst/>
                <a:latin typeface="Arial" panose="020B0604020202020204" pitchFamily="34" charset="0"/>
              </a:rPr>
              <a:t>Color field painting</a:t>
            </a:r>
            <a:r>
              <a:rPr lang="en-US" b="0" i="0" dirty="0">
                <a:solidFill>
                  <a:srgbClr val="202122"/>
                </a:solidFill>
                <a:effectLst/>
                <a:latin typeface="Arial" panose="020B0604020202020204" pitchFamily="34" charset="0"/>
              </a:rPr>
              <a:t> is a style of abstract painting that emerged in New York City during the 1940s and 1950s. It was inspired by European </a:t>
            </a:r>
            <a:r>
              <a:rPr lang="en-US" b="0" i="0" u="none" strike="noStrike" dirty="0">
                <a:solidFill>
                  <a:srgbClr val="0645AD"/>
                </a:solidFill>
                <a:effectLst/>
                <a:latin typeface="Arial" panose="020B0604020202020204" pitchFamily="34" charset="0"/>
                <a:hlinkClick r:id="rId3" tooltip="Modernism"/>
              </a:rPr>
              <a:t>modernism</a:t>
            </a:r>
            <a:r>
              <a:rPr lang="en-US" b="0" i="0" dirty="0">
                <a:solidFill>
                  <a:srgbClr val="202122"/>
                </a:solidFill>
                <a:effectLst/>
                <a:latin typeface="Arial" panose="020B0604020202020204" pitchFamily="34" charset="0"/>
              </a:rPr>
              <a:t> and closely related to </a:t>
            </a:r>
            <a:r>
              <a:rPr lang="en-US" b="0" i="0" u="none" strike="noStrike" dirty="0">
                <a:solidFill>
                  <a:srgbClr val="0645AD"/>
                </a:solidFill>
                <a:effectLst/>
                <a:latin typeface="Arial" panose="020B0604020202020204" pitchFamily="34" charset="0"/>
                <a:hlinkClick r:id="rId4" tooltip="Abstract expressionism"/>
              </a:rPr>
              <a:t>abstract expressionism</a:t>
            </a:r>
            <a:r>
              <a:rPr lang="en-US" b="0" i="0" dirty="0">
                <a:solidFill>
                  <a:srgbClr val="202122"/>
                </a:solidFill>
                <a:effectLst/>
                <a:latin typeface="Arial" panose="020B0604020202020204" pitchFamily="34" charset="0"/>
              </a:rPr>
              <a:t>, while many of its notable early proponents were among the pioneering abstract expressionists. Color field is characterized primarily by large fields of flat, solid </a:t>
            </a:r>
            <a:r>
              <a:rPr lang="en-US" b="0" i="0" u="none" strike="noStrike" dirty="0">
                <a:solidFill>
                  <a:srgbClr val="0645AD"/>
                </a:solidFill>
                <a:effectLst/>
                <a:latin typeface="Arial" panose="020B0604020202020204" pitchFamily="34" charset="0"/>
                <a:hlinkClick r:id="rId5"/>
              </a:rPr>
              <a:t>color</a:t>
            </a:r>
            <a:r>
              <a:rPr lang="en-US" b="0" i="0" dirty="0">
                <a:solidFill>
                  <a:srgbClr val="202122"/>
                </a:solidFill>
                <a:effectLst/>
                <a:latin typeface="Arial" panose="020B0604020202020204" pitchFamily="34" charset="0"/>
              </a:rPr>
              <a:t> spread across or stained into the canvas creating areas of unbroken surface and a flat picture plane.</a:t>
            </a:r>
            <a:endParaRPr dirty="0"/>
          </a:p>
        </p:txBody>
      </p:sp>
    </p:spTree>
    <p:extLst>
      <p:ext uri="{BB962C8B-B14F-4D97-AF65-F5344CB8AC3E}">
        <p14:creationId xmlns:p14="http://schemas.microsoft.com/office/powerpoint/2010/main" val="3982346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4840500" y="-3766000"/>
            <a:ext cx="108300" cy="84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7675" y="0"/>
            <a:ext cx="108300" cy="467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515450" y="85750"/>
            <a:ext cx="108300" cy="914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3115550" y="1254200"/>
            <a:ext cx="108300" cy="504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5693900" y="469925"/>
            <a:ext cx="108300" cy="41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31825" y="4714300"/>
            <a:ext cx="612300" cy="4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8428025" y="429200"/>
            <a:ext cx="108300" cy="47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5975" y="3817350"/>
            <a:ext cx="4977900" cy="78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1"/>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2"/>
        <p:cNvGrpSpPr/>
        <p:nvPr/>
      </p:nvGrpSpPr>
      <p:grpSpPr>
        <a:xfrm>
          <a:off x="0" y="0"/>
          <a:ext cx="0" cy="0"/>
          <a:chOff x="0" y="0"/>
          <a:chExt cx="0" cy="0"/>
        </a:xfrm>
      </p:grpSpPr>
      <p:sp>
        <p:nvSpPr>
          <p:cNvPr id="263" name="Google Shape;263;p32"/>
          <p:cNvSpPr/>
          <p:nvPr/>
        </p:nvSpPr>
        <p:spPr>
          <a:xfrm>
            <a:off x="8427775" y="4623300"/>
            <a:ext cx="721500" cy="52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42802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66"/>
        <p:cNvGrpSpPr/>
        <p:nvPr/>
      </p:nvGrpSpPr>
      <p:grpSpPr>
        <a:xfrm>
          <a:off x="0" y="0"/>
          <a:ext cx="0" cy="0"/>
          <a:chOff x="0" y="0"/>
          <a:chExt cx="0" cy="0"/>
        </a:xfrm>
      </p:grpSpPr>
      <p:sp>
        <p:nvSpPr>
          <p:cNvPr id="267" name="Google Shape;267;p33"/>
          <p:cNvSpPr/>
          <p:nvPr/>
        </p:nvSpPr>
        <p:spPr>
          <a:xfrm>
            <a:off x="0" y="0"/>
            <a:ext cx="716100" cy="9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rot="5400000">
            <a:off x="4517850" y="-3606800"/>
            <a:ext cx="108300" cy="9152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6077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30475" y="-18300"/>
            <a:ext cx="9198900" cy="5212200"/>
          </a:xfrm>
          <a:prstGeom prst="rect">
            <a:avLst/>
          </a:pr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688850" y="4066025"/>
            <a:ext cx="7803000" cy="112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607675" y="4015500"/>
            <a:ext cx="7928650" cy="1128000"/>
            <a:chOff x="607675" y="4015500"/>
            <a:chExt cx="7928650" cy="1128000"/>
          </a:xfrm>
        </p:grpSpPr>
        <p:sp>
          <p:nvSpPr>
            <p:cNvPr id="23" name="Google Shape;23;p3"/>
            <p:cNvSpPr/>
            <p:nvPr/>
          </p:nvSpPr>
          <p:spPr>
            <a:xfrm rot="5400000">
              <a:off x="4518900" y="108150"/>
              <a:ext cx="108300" cy="7923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07675" y="4015500"/>
              <a:ext cx="108300" cy="112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428025" y="4015500"/>
              <a:ext cx="108300" cy="1128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517850" y="470200"/>
              <a:ext cx="108300" cy="7710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4516975" y="696700"/>
              <a:ext cx="108300" cy="7710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a:off x="4516975" y="923200"/>
              <a:ext cx="108300" cy="7710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1499700" y="2361125"/>
            <a:ext cx="6144600" cy="705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3427350" y="971150"/>
            <a:ext cx="2289300" cy="131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117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1" name="Google Shape;31;p3"/>
          <p:cNvSpPr txBox="1">
            <a:spLocks noGrp="1"/>
          </p:cNvSpPr>
          <p:nvPr>
            <p:ph type="subTitle" idx="1"/>
          </p:nvPr>
        </p:nvSpPr>
        <p:spPr>
          <a:xfrm>
            <a:off x="2135400" y="3066250"/>
            <a:ext cx="4873200" cy="546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p:nvPr/>
        </p:nvSpPr>
        <p:spPr>
          <a:xfrm>
            <a:off x="607675" y="932200"/>
            <a:ext cx="108300" cy="421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5400000">
            <a:off x="4510925" y="-3598250"/>
            <a:ext cx="108300" cy="9169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body" idx="1"/>
          </p:nvPr>
        </p:nvSpPr>
        <p:spPr>
          <a:xfrm>
            <a:off x="859200" y="1203675"/>
            <a:ext cx="7683900" cy="3365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Font typeface="Istok Web"/>
              <a:buAutoNum type="arabicPeriod"/>
              <a:defRPr sz="1200">
                <a:latin typeface="Istok Web"/>
                <a:ea typeface="Istok Web"/>
                <a:cs typeface="Istok Web"/>
                <a:sym typeface="Istok Web"/>
              </a:defRPr>
            </a:lvl1pPr>
            <a:lvl2pPr marL="914400" lvl="1" indent="-304800">
              <a:spcBef>
                <a:spcPts val="0"/>
              </a:spcBef>
              <a:spcAft>
                <a:spcPts val="0"/>
              </a:spcAft>
              <a:buClr>
                <a:srgbClr val="434343"/>
              </a:buClr>
              <a:buSzPts val="1200"/>
              <a:buFont typeface="Roboto Condensed"/>
              <a:buAutoNum type="alphaLcPeriod"/>
              <a:defRPr/>
            </a:lvl2pPr>
            <a:lvl3pPr marL="1371600" lvl="2" indent="-304800">
              <a:spcBef>
                <a:spcPts val="0"/>
              </a:spcBef>
              <a:spcAft>
                <a:spcPts val="0"/>
              </a:spcAft>
              <a:buClr>
                <a:srgbClr val="434343"/>
              </a:buClr>
              <a:buSzPts val="1200"/>
              <a:buFont typeface="Roboto Condensed"/>
              <a:buAutoNum type="romanLcPeriod"/>
              <a:defRPr/>
            </a:lvl3pPr>
            <a:lvl4pPr marL="1828800" lvl="3" indent="-304800">
              <a:spcBef>
                <a:spcPts val="0"/>
              </a:spcBef>
              <a:spcAft>
                <a:spcPts val="0"/>
              </a:spcAft>
              <a:buClr>
                <a:srgbClr val="434343"/>
              </a:buClr>
              <a:buSzPts val="1200"/>
              <a:buFont typeface="Roboto Condensed"/>
              <a:buAutoNum type="arabicPeriod"/>
              <a:defRPr/>
            </a:lvl4pPr>
            <a:lvl5pPr marL="2286000" lvl="4" indent="-304800">
              <a:spcBef>
                <a:spcPts val="0"/>
              </a:spcBef>
              <a:spcAft>
                <a:spcPts val="0"/>
              </a:spcAft>
              <a:buClr>
                <a:srgbClr val="434343"/>
              </a:buClr>
              <a:buSzPts val="1200"/>
              <a:buFont typeface="Roboto Condensed"/>
              <a:buAutoNum type="alphaLcPeriod"/>
              <a:defRPr/>
            </a:lvl5pPr>
            <a:lvl6pPr marL="2743200" lvl="5" indent="-304800">
              <a:spcBef>
                <a:spcPts val="0"/>
              </a:spcBef>
              <a:spcAft>
                <a:spcPts val="0"/>
              </a:spcAft>
              <a:buClr>
                <a:srgbClr val="434343"/>
              </a:buClr>
              <a:buSzPts val="1200"/>
              <a:buFont typeface="Roboto Condensed"/>
              <a:buAutoNum type="romanLcPeriod"/>
              <a:defRPr/>
            </a:lvl6pPr>
            <a:lvl7pPr marL="3200400" lvl="6" indent="-304800">
              <a:spcBef>
                <a:spcPts val="0"/>
              </a:spcBef>
              <a:spcAft>
                <a:spcPts val="0"/>
              </a:spcAft>
              <a:buClr>
                <a:srgbClr val="434343"/>
              </a:buClr>
              <a:buSzPts val="1200"/>
              <a:buFont typeface="Roboto Condensed"/>
              <a:buAutoNum type="arabicPeriod"/>
              <a:defRPr/>
            </a:lvl7pPr>
            <a:lvl8pPr marL="3657600" lvl="7" indent="-304800">
              <a:spcBef>
                <a:spcPts val="0"/>
              </a:spcBef>
              <a:spcAft>
                <a:spcPts val="0"/>
              </a:spcAft>
              <a:buClr>
                <a:srgbClr val="434343"/>
              </a:buClr>
              <a:buSzPts val="1200"/>
              <a:buFont typeface="Roboto Condensed"/>
              <a:buAutoNum type="alphaLcPeriod"/>
              <a:defRPr/>
            </a:lvl8pPr>
            <a:lvl9pPr marL="4114800" lvl="8" indent="-304800">
              <a:spcBef>
                <a:spcPts val="0"/>
              </a:spcBef>
              <a:spcAft>
                <a:spcPts val="0"/>
              </a:spcAft>
              <a:buClr>
                <a:srgbClr val="434343"/>
              </a:buClr>
              <a:buSzPts val="1200"/>
              <a:buFont typeface="Roboto Condensed"/>
              <a:buAutoNum type="romanLcPeriod"/>
              <a:defRPr/>
            </a:lvl9pPr>
          </a:lstStyle>
          <a:p>
            <a:endParaRPr/>
          </a:p>
        </p:txBody>
      </p:sp>
      <p:sp>
        <p:nvSpPr>
          <p:cNvPr id="36" name="Google Shape;36;p4"/>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8427775" y="4623300"/>
            <a:ext cx="721500" cy="52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842802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body" idx="1"/>
          </p:nvPr>
        </p:nvSpPr>
        <p:spPr>
          <a:xfrm>
            <a:off x="1324100" y="3357525"/>
            <a:ext cx="3247800" cy="3489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2200">
                <a:solidFill>
                  <a:schemeClr val="dk1"/>
                </a:solidFill>
                <a:latin typeface="Hammersmith One"/>
                <a:ea typeface="Hammersmith One"/>
                <a:cs typeface="Hammersmith One"/>
                <a:sym typeface="Hammersmith One"/>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body" idx="2"/>
          </p:nvPr>
        </p:nvSpPr>
        <p:spPr>
          <a:xfrm>
            <a:off x="4572100" y="3357525"/>
            <a:ext cx="3247800" cy="3489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2200">
                <a:solidFill>
                  <a:schemeClr val="dk1"/>
                </a:solidFill>
                <a:latin typeface="Hammersmith One"/>
                <a:ea typeface="Hammersmith One"/>
                <a:cs typeface="Hammersmith One"/>
                <a:sym typeface="Hammersmith One"/>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 name="Google Shape;43;p5"/>
          <p:cNvSpPr txBox="1">
            <a:spLocks noGrp="1"/>
          </p:cNvSpPr>
          <p:nvPr>
            <p:ph type="subTitle" idx="3"/>
          </p:nvPr>
        </p:nvSpPr>
        <p:spPr>
          <a:xfrm>
            <a:off x="1507400" y="3799925"/>
            <a:ext cx="2881200" cy="459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
          <p:cNvSpPr txBox="1">
            <a:spLocks noGrp="1"/>
          </p:cNvSpPr>
          <p:nvPr>
            <p:ph type="subTitle" idx="4"/>
          </p:nvPr>
        </p:nvSpPr>
        <p:spPr>
          <a:xfrm>
            <a:off x="4755400" y="3799969"/>
            <a:ext cx="2881200" cy="4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5"/>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4636300"/>
            <a:ext cx="710400" cy="51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607775" y="0"/>
            <a:ext cx="108300" cy="518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txBox="1">
            <a:spLocks noGrp="1"/>
          </p:cNvSpPr>
          <p:nvPr>
            <p:ph type="title"/>
          </p:nvPr>
        </p:nvSpPr>
        <p:spPr>
          <a:xfrm>
            <a:off x="2618525" y="2457969"/>
            <a:ext cx="3855900" cy="507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3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5" name="Google Shape;55;p7"/>
          <p:cNvSpPr txBox="1">
            <a:spLocks noGrp="1"/>
          </p:cNvSpPr>
          <p:nvPr>
            <p:ph type="body" idx="1"/>
          </p:nvPr>
        </p:nvSpPr>
        <p:spPr>
          <a:xfrm>
            <a:off x="2497025" y="2991325"/>
            <a:ext cx="4098900" cy="1208400"/>
          </a:xfrm>
          <a:prstGeom prst="rect">
            <a:avLst/>
          </a:prstGeom>
        </p:spPr>
        <p:txBody>
          <a:bodyPr spcFirstLastPara="1" wrap="square" lIns="91425" tIns="91425" rIns="91425" bIns="91425" anchor="ctr" anchorCtr="0">
            <a:noAutofit/>
          </a:bodyPr>
          <a:lstStyle>
            <a:lvl1pPr marL="457200" lvl="0" indent="-304800" algn="ctr">
              <a:lnSpc>
                <a:spcPct val="100000"/>
              </a:lnSpc>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6" name="Google Shape;56;p7"/>
          <p:cNvSpPr/>
          <p:nvPr/>
        </p:nvSpPr>
        <p:spPr>
          <a:xfrm rot="5400000">
            <a:off x="4517850" y="829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9"/>
          <p:cNvSpPr/>
          <p:nvPr/>
        </p:nvSpPr>
        <p:spPr>
          <a:xfrm>
            <a:off x="-5276" y="0"/>
            <a:ext cx="721200" cy="283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8428099" y="0"/>
            <a:ext cx="721200" cy="281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subTitle" idx="1"/>
          </p:nvPr>
        </p:nvSpPr>
        <p:spPr>
          <a:xfrm>
            <a:off x="5011550" y="3377850"/>
            <a:ext cx="3167400" cy="365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sz="2200">
                <a:solidFill>
                  <a:schemeClr val="dk1"/>
                </a:solidFill>
                <a:latin typeface="Hammersmith One"/>
                <a:ea typeface="Hammersmith One"/>
                <a:cs typeface="Hammersmith One"/>
                <a:sym typeface="Hammersmith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8" name="Google Shape;68;p9"/>
          <p:cNvSpPr txBox="1">
            <a:spLocks noGrp="1"/>
          </p:cNvSpPr>
          <p:nvPr>
            <p:ph type="body" idx="2"/>
          </p:nvPr>
        </p:nvSpPr>
        <p:spPr>
          <a:xfrm>
            <a:off x="5011550" y="3801600"/>
            <a:ext cx="3148800" cy="8040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Char char="●"/>
              <a:defRPr sz="1600">
                <a:solidFill>
                  <a:schemeClr val="dk1"/>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9" name="Google Shape;69;p9"/>
          <p:cNvSpPr/>
          <p:nvPr/>
        </p:nvSpPr>
        <p:spPr>
          <a:xfrm>
            <a:off x="607675" y="0"/>
            <a:ext cx="108300" cy="292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428025" y="0"/>
            <a:ext cx="108300" cy="292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rot="5400000">
            <a:off x="4517850" y="-1706200"/>
            <a:ext cx="108300" cy="9154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a:spLocks noGrp="1"/>
          </p:cNvSpPr>
          <p:nvPr>
            <p:ph type="title"/>
          </p:nvPr>
        </p:nvSpPr>
        <p:spPr>
          <a:xfrm>
            <a:off x="964900" y="3377850"/>
            <a:ext cx="3671100" cy="122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7"/>
        <p:cNvGrpSpPr/>
        <p:nvPr/>
      </p:nvGrpSpPr>
      <p:grpSpPr>
        <a:xfrm>
          <a:off x="0" y="0"/>
          <a:ext cx="0" cy="0"/>
          <a:chOff x="0" y="0"/>
          <a:chExt cx="0" cy="0"/>
        </a:xfrm>
      </p:grpSpPr>
      <p:sp>
        <p:nvSpPr>
          <p:cNvPr id="88" name="Google Shape;88;p13"/>
          <p:cNvSpPr/>
          <p:nvPr/>
        </p:nvSpPr>
        <p:spPr>
          <a:xfrm rot="5400000">
            <a:off x="4516675" y="-3604100"/>
            <a:ext cx="108300" cy="918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428075" y="0"/>
            <a:ext cx="721500" cy="93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42802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subTitle" idx="1"/>
          </p:nvPr>
        </p:nvSpPr>
        <p:spPr>
          <a:xfrm>
            <a:off x="1845200" y="2199350"/>
            <a:ext cx="2539200" cy="402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3"/>
          <p:cNvSpPr txBox="1">
            <a:spLocks noGrp="1"/>
          </p:cNvSpPr>
          <p:nvPr>
            <p:ph type="subTitle" idx="2"/>
          </p:nvPr>
        </p:nvSpPr>
        <p:spPr>
          <a:xfrm>
            <a:off x="5729075" y="219935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subTitle" idx="3"/>
          </p:nvPr>
        </p:nvSpPr>
        <p:spPr>
          <a:xfrm>
            <a:off x="1845200"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3"/>
          <p:cNvSpPr txBox="1">
            <a:spLocks noGrp="1"/>
          </p:cNvSpPr>
          <p:nvPr>
            <p:ph type="subTitle" idx="4"/>
          </p:nvPr>
        </p:nvSpPr>
        <p:spPr>
          <a:xfrm>
            <a:off x="5729075" y="3901600"/>
            <a:ext cx="2539200" cy="40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subTitle" idx="5"/>
          </p:nvPr>
        </p:nvSpPr>
        <p:spPr>
          <a:xfrm>
            <a:off x="1845200"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3"/>
          <p:cNvSpPr txBox="1">
            <a:spLocks noGrp="1"/>
          </p:cNvSpPr>
          <p:nvPr>
            <p:ph type="subTitle" idx="6"/>
          </p:nvPr>
        </p:nvSpPr>
        <p:spPr>
          <a:xfrm>
            <a:off x="5729075" y="165260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3"/>
          <p:cNvSpPr txBox="1">
            <a:spLocks noGrp="1"/>
          </p:cNvSpPr>
          <p:nvPr>
            <p:ph type="subTitle" idx="7"/>
          </p:nvPr>
        </p:nvSpPr>
        <p:spPr>
          <a:xfrm>
            <a:off x="1845200"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3"/>
          <p:cNvSpPr txBox="1">
            <a:spLocks noGrp="1"/>
          </p:cNvSpPr>
          <p:nvPr>
            <p:ph type="subTitle" idx="8"/>
          </p:nvPr>
        </p:nvSpPr>
        <p:spPr>
          <a:xfrm>
            <a:off x="5729075" y="3354950"/>
            <a:ext cx="2584800" cy="546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3"/>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6_1_1">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26"/>
          <p:cNvSpPr/>
          <p:nvPr/>
        </p:nvSpPr>
        <p:spPr>
          <a:xfrm rot="10800000">
            <a:off x="-125" y="4685400"/>
            <a:ext cx="607800" cy="45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rot="-5400000">
            <a:off x="4517850" y="81250"/>
            <a:ext cx="108300" cy="915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rot="10800000">
            <a:off x="607675" y="0"/>
            <a:ext cx="108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1pPr>
            <a:lvl2pPr lvl="1">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2pPr>
            <a:lvl3pPr lvl="2">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3pPr>
            <a:lvl4pPr lvl="3">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4pPr>
            <a:lvl5pPr lvl="4">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5pPr>
            <a:lvl6pPr lvl="5">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6pPr>
            <a:lvl7pPr lvl="6">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7pPr>
            <a:lvl8pPr lvl="7">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8pPr>
            <a:lvl9pPr lvl="8">
              <a:spcBef>
                <a:spcPts val="0"/>
              </a:spcBef>
              <a:spcAft>
                <a:spcPts val="0"/>
              </a:spcAft>
              <a:buClr>
                <a:schemeClr val="dk1"/>
              </a:buClr>
              <a:buSzPts val="2800"/>
              <a:buFont typeface="Hammersmith One"/>
              <a:buNone/>
              <a:defRPr sz="2800">
                <a:solidFill>
                  <a:schemeClr val="dk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stok Web"/>
              <a:buChar char="●"/>
              <a:defRPr sz="1800">
                <a:solidFill>
                  <a:schemeClr val="dk1"/>
                </a:solidFill>
                <a:latin typeface="Istok Web"/>
                <a:ea typeface="Istok Web"/>
                <a:cs typeface="Istok Web"/>
                <a:sym typeface="Istok Web"/>
              </a:defRPr>
            </a:lvl1pPr>
            <a:lvl2pPr marL="914400" lvl="1"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2pPr>
            <a:lvl3pPr marL="1371600" lvl="2"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3pPr>
            <a:lvl4pPr marL="1828800" lvl="3"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4pPr>
            <a:lvl5pPr marL="2286000" lvl="4"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5pPr>
            <a:lvl6pPr marL="2743200" lvl="5"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6pPr>
            <a:lvl7pPr marL="3200400" lvl="6"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7pPr>
            <a:lvl8pPr marL="3657600" lvl="7"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8pPr>
            <a:lvl9pPr marL="4114800" lvl="8" indent="-317500">
              <a:lnSpc>
                <a:spcPct val="115000"/>
              </a:lnSpc>
              <a:spcBef>
                <a:spcPts val="0"/>
              </a:spcBef>
              <a:spcAft>
                <a:spcPts val="0"/>
              </a:spcAft>
              <a:buClr>
                <a:schemeClr val="dk1"/>
              </a:buClr>
              <a:buSzPts val="1400"/>
              <a:buFont typeface="Istok Web"/>
              <a:buChar char="■"/>
              <a:defRPr>
                <a:solidFill>
                  <a:schemeClr val="dk1"/>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8" r:id="rId7"/>
    <p:sldLayoutId id="2147483659" r:id="rId8"/>
    <p:sldLayoutId id="2147483672" r:id="rId9"/>
    <p:sldLayoutId id="2147483677" r:id="rId10"/>
    <p:sldLayoutId id="2147483678" r:id="rId11"/>
    <p:sldLayoutId id="214748367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24.png"/><Relationship Id="rId3" Type="http://schemas.openxmlformats.org/officeDocument/2006/relationships/image" Target="../media/image3.jpeg"/><Relationship Id="rId7" Type="http://schemas.openxmlformats.org/officeDocument/2006/relationships/image" Target="../media/image7.jpeg"/><Relationship Id="rId12"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6.jpeg"/><Relationship Id="rId11" Type="http://schemas.openxmlformats.org/officeDocument/2006/relationships/image" Target="../media/image23.png"/><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4.jpeg"/><Relationship Id="rId9" Type="http://schemas.openxmlformats.org/officeDocument/2006/relationships/image" Target="../media/image22.png"/><Relationship Id="rId1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24.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image" Target="../media/image36.jpg"/><Relationship Id="rId10" Type="http://schemas.openxmlformats.org/officeDocument/2006/relationships/image" Target="../media/image40.jpg"/><Relationship Id="rId4" Type="http://schemas.openxmlformats.org/officeDocument/2006/relationships/image" Target="../media/image35.jpg"/><Relationship Id="rId9" Type="http://schemas.openxmlformats.org/officeDocument/2006/relationships/image" Target="../media/image1.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0.png"/><Relationship Id="rId7" Type="http://schemas.openxmlformats.org/officeDocument/2006/relationships/image" Target="../media/image73.jp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72.jp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1.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5400" dirty="0"/>
              <a:t>ART GAN</a:t>
            </a:r>
            <a:endParaRPr sz="5400" dirty="0"/>
          </a:p>
        </p:txBody>
      </p:sp>
      <p:sp>
        <p:nvSpPr>
          <p:cNvPr id="279" name="Google Shape;279;p36"/>
          <p:cNvSpPr txBox="1">
            <a:spLocks noGrp="1"/>
          </p:cNvSpPr>
          <p:nvPr>
            <p:ph type="subTitle" idx="1"/>
          </p:nvPr>
        </p:nvSpPr>
        <p:spPr>
          <a:xfrm>
            <a:off x="998100" y="3953675"/>
            <a:ext cx="43362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Gregory Wong DSI 22</a:t>
            </a:r>
            <a:endParaRPr dirty="0"/>
          </a:p>
        </p:txBody>
      </p:sp>
      <p:pic>
        <p:nvPicPr>
          <p:cNvPr id="3" name="Picture 2">
            <a:extLst>
              <a:ext uri="{FF2B5EF4-FFF2-40B4-BE49-F238E27FC236}">
                <a16:creationId xmlns:a16="http://schemas.microsoft.com/office/drawing/2014/main" id="{2B678CA8-E2D1-4269-86C6-FCEE465A20C1}"/>
              </a:ext>
            </a:extLst>
          </p:cNvPr>
          <p:cNvPicPr>
            <a:picLocks noChangeAspect="1"/>
          </p:cNvPicPr>
          <p:nvPr/>
        </p:nvPicPr>
        <p:blipFill rotWithShape="1">
          <a:blip r:embed="rId3"/>
          <a:srcRect r="7387"/>
          <a:stretch/>
        </p:blipFill>
        <p:spPr>
          <a:xfrm>
            <a:off x="5801434" y="528990"/>
            <a:ext cx="2639763" cy="40732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1" name="Google Shape;358;p40">
            <a:extLst>
              <a:ext uri="{FF2B5EF4-FFF2-40B4-BE49-F238E27FC236}">
                <a16:creationId xmlns:a16="http://schemas.microsoft.com/office/drawing/2014/main" id="{8FF51B9D-76C9-41C5-99D1-4A98ABD459DA}"/>
              </a:ext>
            </a:extLst>
          </p:cNvPr>
          <p:cNvSpPr txBox="1">
            <a:spLocks noGrp="1"/>
          </p:cNvSpPr>
          <p:nvPr>
            <p:ph type="title"/>
          </p:nvPr>
        </p:nvSpPr>
        <p:spPr>
          <a:xfrm>
            <a:off x="957281" y="2455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Data Cleaning (Round 1)</a:t>
            </a:r>
            <a:endParaRPr dirty="0"/>
          </a:p>
        </p:txBody>
      </p:sp>
      <p:pic>
        <p:nvPicPr>
          <p:cNvPr id="3" name="Picture 2" descr="A picture containing text&#10;&#10;Description automatically generated">
            <a:extLst>
              <a:ext uri="{FF2B5EF4-FFF2-40B4-BE49-F238E27FC236}">
                <a16:creationId xmlns:a16="http://schemas.microsoft.com/office/drawing/2014/main" id="{A4DE24FF-D5D6-44C7-88BA-01F71E5AC9D1}"/>
              </a:ext>
            </a:extLst>
          </p:cNvPr>
          <p:cNvPicPr>
            <a:picLocks noChangeAspect="1"/>
          </p:cNvPicPr>
          <p:nvPr/>
        </p:nvPicPr>
        <p:blipFill>
          <a:blip r:embed="rId3"/>
          <a:stretch>
            <a:fillRect/>
          </a:stretch>
        </p:blipFill>
        <p:spPr>
          <a:xfrm>
            <a:off x="1071450" y="878400"/>
            <a:ext cx="2177100" cy="2177100"/>
          </a:xfrm>
          <a:prstGeom prst="rect">
            <a:avLst/>
          </a:prstGeom>
        </p:spPr>
      </p:pic>
      <p:pic>
        <p:nvPicPr>
          <p:cNvPr id="7170" name="Picture 2" descr="Franklin's Footpath - Gene Davis">
            <a:extLst>
              <a:ext uri="{FF2B5EF4-FFF2-40B4-BE49-F238E27FC236}">
                <a16:creationId xmlns:a16="http://schemas.microsoft.com/office/drawing/2014/main" id="{F629908B-6C47-485E-BD82-7D95C3E45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806" y="1144899"/>
            <a:ext cx="2622394" cy="1910601"/>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334;p39">
            <a:extLst>
              <a:ext uri="{FF2B5EF4-FFF2-40B4-BE49-F238E27FC236}">
                <a16:creationId xmlns:a16="http://schemas.microsoft.com/office/drawing/2014/main" id="{E95E8BE3-0616-4C75-8B6E-C64C6B12750F}"/>
              </a:ext>
            </a:extLst>
          </p:cNvPr>
          <p:cNvSpPr txBox="1">
            <a:spLocks/>
          </p:cNvSpPr>
          <p:nvPr/>
        </p:nvSpPr>
        <p:spPr>
          <a:xfrm>
            <a:off x="4145355" y="3055500"/>
            <a:ext cx="1485295" cy="520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stok Web"/>
              <a:buChar char="●"/>
              <a:defRPr sz="1600" b="0" i="0" u="none" strike="noStrike" cap="none">
                <a:solidFill>
                  <a:schemeClr val="dk1"/>
                </a:solidFill>
                <a:latin typeface="Istok Web"/>
                <a:ea typeface="Istok Web"/>
                <a:cs typeface="Istok Web"/>
                <a:sym typeface="Istok Web"/>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Gene Davis,</a:t>
            </a:r>
          </a:p>
          <a:p>
            <a:pPr marL="0" indent="0">
              <a:buSzPts val="1100"/>
              <a:buFont typeface="Arial"/>
              <a:buNone/>
            </a:pPr>
            <a:r>
              <a:rPr lang="en-US" sz="1200" i="1" dirty="0"/>
              <a:t>Franklin’s Footpath</a:t>
            </a:r>
          </a:p>
        </p:txBody>
      </p:sp>
      <p:pic>
        <p:nvPicPr>
          <p:cNvPr id="7172" name="Picture 4" descr="Sun Sonata, 1983 - Gene Davis">
            <a:extLst>
              <a:ext uri="{FF2B5EF4-FFF2-40B4-BE49-F238E27FC236}">
                <a16:creationId xmlns:a16="http://schemas.microsoft.com/office/drawing/2014/main" id="{256BA19C-2F33-4C26-AC22-05685F82E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456" y="1144899"/>
            <a:ext cx="2549828" cy="1910602"/>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4;p39">
            <a:extLst>
              <a:ext uri="{FF2B5EF4-FFF2-40B4-BE49-F238E27FC236}">
                <a16:creationId xmlns:a16="http://schemas.microsoft.com/office/drawing/2014/main" id="{85BD8A12-D67B-420C-84F8-4D23182B4641}"/>
              </a:ext>
            </a:extLst>
          </p:cNvPr>
          <p:cNvSpPr txBox="1">
            <a:spLocks/>
          </p:cNvSpPr>
          <p:nvPr/>
        </p:nvSpPr>
        <p:spPr>
          <a:xfrm>
            <a:off x="7059722" y="3083658"/>
            <a:ext cx="1485295" cy="520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stok Web"/>
              <a:buChar char="●"/>
              <a:defRPr sz="1600" b="0" i="0" u="none" strike="noStrike" cap="none">
                <a:solidFill>
                  <a:schemeClr val="dk1"/>
                </a:solidFill>
                <a:latin typeface="Istok Web"/>
                <a:ea typeface="Istok Web"/>
                <a:cs typeface="Istok Web"/>
                <a:sym typeface="Istok Web"/>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Gene Davis,</a:t>
            </a:r>
          </a:p>
          <a:p>
            <a:pPr marL="0" indent="0">
              <a:buSzPts val="1100"/>
              <a:buFont typeface="Arial"/>
              <a:buNone/>
            </a:pPr>
            <a:r>
              <a:rPr lang="en-US" sz="1200" i="1" dirty="0"/>
              <a:t>Sun Sonata</a:t>
            </a:r>
          </a:p>
        </p:txBody>
      </p:sp>
      <p:sp>
        <p:nvSpPr>
          <p:cNvPr id="19" name="Google Shape;334;p39">
            <a:extLst>
              <a:ext uri="{FF2B5EF4-FFF2-40B4-BE49-F238E27FC236}">
                <a16:creationId xmlns:a16="http://schemas.microsoft.com/office/drawing/2014/main" id="{C6DC2DC6-BF4C-447E-B06B-9DF7B3C1AB8A}"/>
              </a:ext>
            </a:extLst>
          </p:cNvPr>
          <p:cNvSpPr txBox="1">
            <a:spLocks/>
          </p:cNvSpPr>
          <p:nvPr/>
        </p:nvSpPr>
        <p:spPr>
          <a:xfrm>
            <a:off x="1417352" y="3055499"/>
            <a:ext cx="1485295" cy="520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stok Web"/>
              <a:buChar char="●"/>
              <a:defRPr sz="1600" b="0" i="0" u="none" strike="noStrike" cap="none">
                <a:solidFill>
                  <a:schemeClr val="dk1"/>
                </a:solidFill>
                <a:latin typeface="Istok Web"/>
                <a:ea typeface="Istok Web"/>
                <a:cs typeface="Istok Web"/>
                <a:sym typeface="Istok Web"/>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Ellsworth Kelly,</a:t>
            </a:r>
          </a:p>
          <a:p>
            <a:pPr marL="0" indent="0">
              <a:buSzPts val="1100"/>
              <a:buFont typeface="Arial"/>
              <a:buNone/>
            </a:pPr>
            <a:r>
              <a:rPr lang="en-US" sz="1200" i="1" dirty="0"/>
              <a:t>Spectrum V</a:t>
            </a:r>
          </a:p>
        </p:txBody>
      </p:sp>
    </p:spTree>
    <p:extLst>
      <p:ext uri="{BB962C8B-B14F-4D97-AF65-F5344CB8AC3E}">
        <p14:creationId xmlns:p14="http://schemas.microsoft.com/office/powerpoint/2010/main" val="1460101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1" name="Google Shape;358;p40">
            <a:extLst>
              <a:ext uri="{FF2B5EF4-FFF2-40B4-BE49-F238E27FC236}">
                <a16:creationId xmlns:a16="http://schemas.microsoft.com/office/drawing/2014/main" id="{8FF51B9D-76C9-41C5-99D1-4A98ABD459DA}"/>
              </a:ext>
            </a:extLst>
          </p:cNvPr>
          <p:cNvSpPr txBox="1">
            <a:spLocks noGrp="1"/>
          </p:cNvSpPr>
          <p:nvPr>
            <p:ph type="title"/>
          </p:nvPr>
        </p:nvSpPr>
        <p:spPr>
          <a:xfrm>
            <a:off x="957281" y="2455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Image Augmentation</a:t>
            </a:r>
            <a:endParaRPr dirty="0"/>
          </a:p>
        </p:txBody>
      </p:sp>
      <p:pic>
        <p:nvPicPr>
          <p:cNvPr id="3" name="Picture 2" descr="A screenshot of a computer&#10;&#10;Description automatically generated with low confidence">
            <a:extLst>
              <a:ext uri="{FF2B5EF4-FFF2-40B4-BE49-F238E27FC236}">
                <a16:creationId xmlns:a16="http://schemas.microsoft.com/office/drawing/2014/main" id="{767F15E2-6D3B-45E0-8712-B89AAC7D2030}"/>
              </a:ext>
            </a:extLst>
          </p:cNvPr>
          <p:cNvPicPr>
            <a:picLocks noChangeAspect="1"/>
          </p:cNvPicPr>
          <p:nvPr/>
        </p:nvPicPr>
        <p:blipFill>
          <a:blip r:embed="rId3"/>
          <a:stretch>
            <a:fillRect/>
          </a:stretch>
        </p:blipFill>
        <p:spPr>
          <a:xfrm>
            <a:off x="5463224" y="889200"/>
            <a:ext cx="2780337" cy="3235500"/>
          </a:xfrm>
          <a:prstGeom prst="rect">
            <a:avLst/>
          </a:prstGeom>
        </p:spPr>
      </p:pic>
      <p:sp>
        <p:nvSpPr>
          <p:cNvPr id="13" name="Google Shape;334;p39">
            <a:extLst>
              <a:ext uri="{FF2B5EF4-FFF2-40B4-BE49-F238E27FC236}">
                <a16:creationId xmlns:a16="http://schemas.microsoft.com/office/drawing/2014/main" id="{31C77C30-4670-4724-BF37-F44F82E99939}"/>
              </a:ext>
            </a:extLst>
          </p:cNvPr>
          <p:cNvSpPr txBox="1">
            <a:spLocks/>
          </p:cNvSpPr>
          <p:nvPr/>
        </p:nvSpPr>
        <p:spPr>
          <a:xfrm>
            <a:off x="1011796" y="1064293"/>
            <a:ext cx="3560204" cy="15997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stok Web"/>
              <a:buChar char="●"/>
              <a:defRPr sz="1600" b="0" i="0" u="none" strike="noStrike" cap="none">
                <a:solidFill>
                  <a:schemeClr val="dk1"/>
                </a:solidFill>
                <a:latin typeface="Istok Web"/>
                <a:ea typeface="Istok Web"/>
                <a:cs typeface="Istok Web"/>
                <a:sym typeface="Istok Web"/>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lgn="l">
              <a:buSzPts val="1100"/>
              <a:buFont typeface="Arial"/>
              <a:buNone/>
            </a:pPr>
            <a:r>
              <a:rPr lang="en-US" dirty="0"/>
              <a:t>To clean and grow the dataset:</a:t>
            </a:r>
          </a:p>
          <a:p>
            <a:pPr marL="0" indent="0" algn="l">
              <a:buSzPts val="1100"/>
              <a:buFont typeface="Arial"/>
              <a:buNone/>
            </a:pPr>
            <a:endParaRPr lang="en-US" dirty="0"/>
          </a:p>
          <a:p>
            <a:pPr marL="342900" indent="-342900" algn="l">
              <a:buSzPts val="1100"/>
              <a:buFont typeface="Arial"/>
              <a:buAutoNum type="arabicPeriod"/>
            </a:pPr>
            <a:r>
              <a:rPr lang="en-US" dirty="0"/>
              <a:t>Resize images to 64 x 64</a:t>
            </a:r>
          </a:p>
          <a:p>
            <a:pPr marL="342900" indent="-342900" algn="l">
              <a:buSzPts val="1100"/>
              <a:buFont typeface="Arial"/>
              <a:buAutoNum type="arabicPeriod"/>
            </a:pPr>
            <a:r>
              <a:rPr lang="en-US" dirty="0"/>
              <a:t>Rotate images (90, 180 and 270 degrees)</a:t>
            </a:r>
          </a:p>
          <a:p>
            <a:pPr marL="342900" indent="-342900" algn="l">
              <a:buSzPts val="1100"/>
              <a:buFont typeface="Arial"/>
              <a:buAutoNum type="arabicPeriod"/>
            </a:pPr>
            <a:r>
              <a:rPr lang="en-US" dirty="0"/>
              <a:t>Flip images (top-bottom, left-right)</a:t>
            </a:r>
          </a:p>
        </p:txBody>
      </p:sp>
    </p:spTree>
    <p:extLst>
      <p:ext uri="{BB962C8B-B14F-4D97-AF65-F5344CB8AC3E}">
        <p14:creationId xmlns:p14="http://schemas.microsoft.com/office/powerpoint/2010/main" val="201452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1" name="Google Shape;358;p40">
            <a:extLst>
              <a:ext uri="{FF2B5EF4-FFF2-40B4-BE49-F238E27FC236}">
                <a16:creationId xmlns:a16="http://schemas.microsoft.com/office/drawing/2014/main" id="{8FF51B9D-76C9-41C5-99D1-4A98ABD459DA}"/>
              </a:ext>
            </a:extLst>
          </p:cNvPr>
          <p:cNvSpPr txBox="1">
            <a:spLocks noGrp="1"/>
          </p:cNvSpPr>
          <p:nvPr>
            <p:ph type="title"/>
          </p:nvPr>
        </p:nvSpPr>
        <p:spPr>
          <a:xfrm>
            <a:off x="957281" y="2455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Data Cleaning (Round 2)</a:t>
            </a:r>
            <a:endParaRPr dirty="0"/>
          </a:p>
        </p:txBody>
      </p:sp>
      <p:pic>
        <p:nvPicPr>
          <p:cNvPr id="6" name="Picture 5" descr="A picture containing letter&#10;&#10;Description automatically generated">
            <a:extLst>
              <a:ext uri="{FF2B5EF4-FFF2-40B4-BE49-F238E27FC236}">
                <a16:creationId xmlns:a16="http://schemas.microsoft.com/office/drawing/2014/main" id="{BB11318C-72A1-47EC-ADC0-3C50656F9EA3}"/>
              </a:ext>
            </a:extLst>
          </p:cNvPr>
          <p:cNvPicPr>
            <a:picLocks noChangeAspect="1"/>
          </p:cNvPicPr>
          <p:nvPr/>
        </p:nvPicPr>
        <p:blipFill>
          <a:blip r:embed="rId3"/>
          <a:stretch>
            <a:fillRect/>
          </a:stretch>
        </p:blipFill>
        <p:spPr>
          <a:xfrm>
            <a:off x="1028250" y="962100"/>
            <a:ext cx="1968300" cy="1968300"/>
          </a:xfrm>
          <a:prstGeom prst="rect">
            <a:avLst/>
          </a:prstGeom>
        </p:spPr>
      </p:pic>
      <p:pic>
        <p:nvPicPr>
          <p:cNvPr id="8" name="Picture 7" descr="Text, letter&#10;&#10;Description automatically generated">
            <a:extLst>
              <a:ext uri="{FF2B5EF4-FFF2-40B4-BE49-F238E27FC236}">
                <a16:creationId xmlns:a16="http://schemas.microsoft.com/office/drawing/2014/main" id="{50F2665F-3494-4662-89A6-49091F948A4D}"/>
              </a:ext>
            </a:extLst>
          </p:cNvPr>
          <p:cNvPicPr>
            <a:picLocks noChangeAspect="1"/>
          </p:cNvPicPr>
          <p:nvPr/>
        </p:nvPicPr>
        <p:blipFill>
          <a:blip r:embed="rId4"/>
          <a:stretch>
            <a:fillRect/>
          </a:stretch>
        </p:blipFill>
        <p:spPr>
          <a:xfrm>
            <a:off x="3587850" y="962100"/>
            <a:ext cx="1968300" cy="1968300"/>
          </a:xfrm>
          <a:prstGeom prst="rect">
            <a:avLst/>
          </a:prstGeom>
        </p:spPr>
      </p:pic>
      <p:pic>
        <p:nvPicPr>
          <p:cNvPr id="10" name="Picture 9" descr="A picture containing text, wall&#10;&#10;Description automatically generated">
            <a:extLst>
              <a:ext uri="{FF2B5EF4-FFF2-40B4-BE49-F238E27FC236}">
                <a16:creationId xmlns:a16="http://schemas.microsoft.com/office/drawing/2014/main" id="{97D0924D-3291-4CCA-8B2E-E75867F4C7F0}"/>
              </a:ext>
            </a:extLst>
          </p:cNvPr>
          <p:cNvPicPr>
            <a:picLocks noChangeAspect="1"/>
          </p:cNvPicPr>
          <p:nvPr/>
        </p:nvPicPr>
        <p:blipFill>
          <a:blip r:embed="rId5"/>
          <a:stretch>
            <a:fillRect/>
          </a:stretch>
        </p:blipFill>
        <p:spPr>
          <a:xfrm>
            <a:off x="6147450" y="962100"/>
            <a:ext cx="1968300" cy="1968300"/>
          </a:xfrm>
          <a:prstGeom prst="rect">
            <a:avLst/>
          </a:prstGeom>
        </p:spPr>
      </p:pic>
      <p:sp>
        <p:nvSpPr>
          <p:cNvPr id="14" name="Google Shape;334;p39">
            <a:extLst>
              <a:ext uri="{FF2B5EF4-FFF2-40B4-BE49-F238E27FC236}">
                <a16:creationId xmlns:a16="http://schemas.microsoft.com/office/drawing/2014/main" id="{D2077B22-CA83-4EFC-B2F7-3DDB48CF02B6}"/>
              </a:ext>
            </a:extLst>
          </p:cNvPr>
          <p:cNvSpPr txBox="1">
            <a:spLocks/>
          </p:cNvSpPr>
          <p:nvPr/>
        </p:nvSpPr>
        <p:spPr>
          <a:xfrm>
            <a:off x="957281" y="2930400"/>
            <a:ext cx="6386719" cy="15997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stok Web"/>
              <a:buChar char="●"/>
              <a:defRPr sz="1600" b="0" i="0" u="none" strike="noStrike" cap="none">
                <a:solidFill>
                  <a:schemeClr val="dk1"/>
                </a:solidFill>
                <a:latin typeface="Istok Web"/>
                <a:ea typeface="Istok Web"/>
                <a:cs typeface="Istok Web"/>
                <a:sym typeface="Istok Web"/>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lgn="l">
              <a:buSzPts val="1100"/>
              <a:buFont typeface="Arial"/>
              <a:buNone/>
            </a:pPr>
            <a:r>
              <a:rPr lang="en-US" dirty="0"/>
              <a:t>Some images were removed as:</a:t>
            </a:r>
          </a:p>
          <a:p>
            <a:pPr marL="285750" indent="-285750" algn="l">
              <a:buSzPts val="1100"/>
              <a:buFontTx/>
              <a:buChar char="-"/>
            </a:pPr>
            <a:r>
              <a:rPr lang="en-US" dirty="0"/>
              <a:t>Resizing tall and narrow images only captured a portion of the image</a:t>
            </a:r>
          </a:p>
          <a:p>
            <a:pPr marL="285750" indent="-285750" algn="l">
              <a:buSzPts val="1100"/>
              <a:buFontTx/>
              <a:buChar char="-"/>
            </a:pPr>
            <a:r>
              <a:rPr lang="en-US" dirty="0"/>
              <a:t>Some images lacked the characteristics we wanted and would provide little information for training</a:t>
            </a:r>
          </a:p>
        </p:txBody>
      </p:sp>
    </p:spTree>
    <p:extLst>
      <p:ext uri="{BB962C8B-B14F-4D97-AF65-F5344CB8AC3E}">
        <p14:creationId xmlns:p14="http://schemas.microsoft.com/office/powerpoint/2010/main" val="1990811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1" name="Google Shape;4581;p58"/>
          <p:cNvSpPr/>
          <p:nvPr/>
        </p:nvSpPr>
        <p:spPr>
          <a:xfrm rot="-5400000" flipH="1">
            <a:off x="5936850" y="1536325"/>
            <a:ext cx="417300" cy="170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8"/>
          <p:cNvSpPr/>
          <p:nvPr/>
        </p:nvSpPr>
        <p:spPr>
          <a:xfrm rot="-5400000" flipH="1">
            <a:off x="2400550" y="1539000"/>
            <a:ext cx="413700" cy="170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8"/>
          <p:cNvSpPr/>
          <p:nvPr/>
        </p:nvSpPr>
        <p:spPr>
          <a:xfrm rot="-5400000" flipH="1">
            <a:off x="4168575" y="2066025"/>
            <a:ext cx="429600" cy="170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8"/>
          <p:cNvSpPr/>
          <p:nvPr/>
        </p:nvSpPr>
        <p:spPr>
          <a:xfrm rot="-5400000" flipH="1">
            <a:off x="7685875" y="2062850"/>
            <a:ext cx="428700" cy="171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txBox="1">
            <a:spLocks noGrp="1"/>
          </p:cNvSpPr>
          <p:nvPr>
            <p:ph type="title"/>
          </p:nvPr>
        </p:nvSpPr>
        <p:spPr>
          <a:xfrm>
            <a:off x="828675" y="487100"/>
            <a:ext cx="790945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Generation, Augmentation and Cleaning Process</a:t>
            </a:r>
            <a:endParaRPr dirty="0"/>
          </a:p>
        </p:txBody>
      </p:sp>
      <p:sp>
        <p:nvSpPr>
          <p:cNvPr id="4586" name="Google Shape;4586;p58"/>
          <p:cNvSpPr txBox="1"/>
          <p:nvPr/>
        </p:nvSpPr>
        <p:spPr>
          <a:xfrm flipH="1">
            <a:off x="2078200" y="2279075"/>
            <a:ext cx="1058400" cy="23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chemeClr val="dk1"/>
                </a:solidFill>
                <a:latin typeface="Hammersmith One"/>
                <a:sym typeface="Hammersmith One"/>
              </a:rPr>
              <a:t>940</a:t>
            </a:r>
            <a:endParaRPr sz="2200" dirty="0">
              <a:solidFill>
                <a:schemeClr val="dk1"/>
              </a:solidFill>
            </a:endParaRPr>
          </a:p>
        </p:txBody>
      </p:sp>
      <p:sp>
        <p:nvSpPr>
          <p:cNvPr id="4587" name="Google Shape;4587;p58"/>
          <p:cNvSpPr txBox="1"/>
          <p:nvPr/>
        </p:nvSpPr>
        <p:spPr>
          <a:xfrm flipH="1">
            <a:off x="3852763" y="2802875"/>
            <a:ext cx="1058400" cy="23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chemeClr val="dk1"/>
                </a:solidFill>
                <a:latin typeface="Hammersmith One"/>
                <a:ea typeface="Hammersmith One"/>
                <a:cs typeface="Hammersmith One"/>
                <a:sym typeface="Hammersmith One"/>
              </a:rPr>
              <a:t>937</a:t>
            </a:r>
            <a:endParaRPr sz="2200" dirty="0">
              <a:solidFill>
                <a:schemeClr val="dk1"/>
              </a:solidFill>
            </a:endParaRPr>
          </a:p>
        </p:txBody>
      </p:sp>
      <p:sp>
        <p:nvSpPr>
          <p:cNvPr id="4588" name="Google Shape;4588;p58"/>
          <p:cNvSpPr txBox="1"/>
          <p:nvPr/>
        </p:nvSpPr>
        <p:spPr>
          <a:xfrm flipH="1">
            <a:off x="5630138" y="2276525"/>
            <a:ext cx="1058400" cy="23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chemeClr val="dk1"/>
                </a:solidFill>
                <a:latin typeface="Hammersmith One"/>
                <a:ea typeface="Hammersmith One"/>
                <a:cs typeface="Hammersmith One"/>
                <a:sym typeface="Hammersmith One"/>
              </a:rPr>
              <a:t>5,622</a:t>
            </a:r>
            <a:endParaRPr sz="2200" dirty="0">
              <a:solidFill>
                <a:schemeClr val="dk1"/>
              </a:solidFill>
            </a:endParaRPr>
          </a:p>
        </p:txBody>
      </p:sp>
      <p:sp>
        <p:nvSpPr>
          <p:cNvPr id="4589" name="Google Shape;4589;p58"/>
          <p:cNvSpPr/>
          <p:nvPr/>
        </p:nvSpPr>
        <p:spPr>
          <a:xfrm rot="-5400000" flipH="1">
            <a:off x="5200950" y="-846275"/>
            <a:ext cx="108300" cy="700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txBox="1"/>
          <p:nvPr/>
        </p:nvSpPr>
        <p:spPr>
          <a:xfrm flipH="1">
            <a:off x="7379487" y="2802875"/>
            <a:ext cx="1058400" cy="236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chemeClr val="dk1"/>
                </a:solidFill>
                <a:latin typeface="Hammersmith One"/>
                <a:ea typeface="Hammersmith One"/>
                <a:cs typeface="Hammersmith One"/>
                <a:sym typeface="Hammersmith One"/>
              </a:rPr>
              <a:t>5,532</a:t>
            </a:r>
            <a:endParaRPr sz="2200" dirty="0">
              <a:solidFill>
                <a:schemeClr val="dk1"/>
              </a:solidFill>
            </a:endParaRPr>
          </a:p>
        </p:txBody>
      </p:sp>
      <p:sp>
        <p:nvSpPr>
          <p:cNvPr id="4591" name="Google Shape;4591;p58"/>
          <p:cNvSpPr txBox="1"/>
          <p:nvPr/>
        </p:nvSpPr>
        <p:spPr>
          <a:xfrm>
            <a:off x="7056925" y="1909200"/>
            <a:ext cx="1681200" cy="5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Istok Web"/>
                <a:ea typeface="Istok Web"/>
                <a:cs typeface="Istok Web"/>
                <a:sym typeface="Istok Web"/>
              </a:rPr>
              <a:t>Final Dataset</a:t>
            </a:r>
            <a:endParaRPr sz="1500" dirty="0">
              <a:solidFill>
                <a:srgbClr val="434343"/>
              </a:solidFill>
              <a:latin typeface="Nunito"/>
              <a:ea typeface="Nunito"/>
              <a:cs typeface="Nunito"/>
              <a:sym typeface="Nunito"/>
            </a:endParaRPr>
          </a:p>
        </p:txBody>
      </p:sp>
      <p:sp>
        <p:nvSpPr>
          <p:cNvPr id="4592" name="Google Shape;4592;p58"/>
          <p:cNvSpPr txBox="1"/>
          <p:nvPr/>
        </p:nvSpPr>
        <p:spPr>
          <a:xfrm>
            <a:off x="5229746" y="2798900"/>
            <a:ext cx="1831500" cy="5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Istok Web"/>
                <a:ea typeface="Nunito"/>
                <a:cs typeface="Nunito"/>
                <a:sym typeface="Istok Web"/>
              </a:rPr>
              <a:t>Resize, augment images</a:t>
            </a:r>
            <a:endParaRPr sz="1500" dirty="0">
              <a:solidFill>
                <a:srgbClr val="434343"/>
              </a:solidFill>
              <a:latin typeface="Nunito"/>
              <a:ea typeface="Nunito"/>
              <a:cs typeface="Nunito"/>
              <a:sym typeface="Nunito"/>
            </a:endParaRPr>
          </a:p>
        </p:txBody>
      </p:sp>
      <p:sp>
        <p:nvSpPr>
          <p:cNvPr id="4593" name="Google Shape;4593;p58"/>
          <p:cNvSpPr txBox="1"/>
          <p:nvPr/>
        </p:nvSpPr>
        <p:spPr>
          <a:xfrm>
            <a:off x="1691650" y="2798900"/>
            <a:ext cx="1831500" cy="5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Istok Web"/>
                <a:ea typeface="Istok Web"/>
                <a:cs typeface="Istok Web"/>
                <a:sym typeface="Istok Web"/>
              </a:rPr>
              <a:t>Scrap Images from Wikiart</a:t>
            </a:r>
            <a:endParaRPr sz="1500" dirty="0">
              <a:solidFill>
                <a:srgbClr val="434343"/>
              </a:solidFill>
              <a:latin typeface="Nunito"/>
              <a:ea typeface="Nunito"/>
              <a:cs typeface="Nunito"/>
              <a:sym typeface="Nunito"/>
            </a:endParaRPr>
          </a:p>
        </p:txBody>
      </p:sp>
      <p:sp>
        <p:nvSpPr>
          <p:cNvPr id="4594" name="Google Shape;4594;p58"/>
          <p:cNvSpPr txBox="1"/>
          <p:nvPr/>
        </p:nvSpPr>
        <p:spPr>
          <a:xfrm>
            <a:off x="3467625" y="1909200"/>
            <a:ext cx="1831500" cy="5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Istok Web"/>
                <a:ea typeface="Istok Web"/>
                <a:cs typeface="Istok Web"/>
                <a:sym typeface="Istok Web"/>
              </a:rPr>
              <a:t>Clean images</a:t>
            </a:r>
            <a:endParaRPr sz="1500" dirty="0">
              <a:solidFill>
                <a:srgbClr val="434343"/>
              </a:solidFill>
              <a:latin typeface="Nunito"/>
              <a:ea typeface="Nunito"/>
              <a:cs typeface="Nunito"/>
              <a:sym typeface="Nunito"/>
            </a:endParaRPr>
          </a:p>
        </p:txBody>
      </p:sp>
      <p:grpSp>
        <p:nvGrpSpPr>
          <p:cNvPr id="4595" name="Google Shape;4595;p58"/>
          <p:cNvGrpSpPr/>
          <p:nvPr/>
        </p:nvGrpSpPr>
        <p:grpSpPr>
          <a:xfrm>
            <a:off x="5933786" y="1643980"/>
            <a:ext cx="423079" cy="423043"/>
            <a:chOff x="-4478975" y="3251700"/>
            <a:chExt cx="293825" cy="293800"/>
          </a:xfrm>
        </p:grpSpPr>
        <p:sp>
          <p:nvSpPr>
            <p:cNvPr id="4596" name="Google Shape;4596;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58"/>
          <p:cNvGrpSpPr/>
          <p:nvPr/>
        </p:nvGrpSpPr>
        <p:grpSpPr>
          <a:xfrm>
            <a:off x="2409881" y="1644538"/>
            <a:ext cx="394713" cy="421927"/>
            <a:chOff x="-2312225" y="3238300"/>
            <a:chExt cx="274125" cy="293025"/>
          </a:xfrm>
        </p:grpSpPr>
        <p:sp>
          <p:nvSpPr>
            <p:cNvPr id="4600" name="Google Shape;4600;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58"/>
          <p:cNvGrpSpPr/>
          <p:nvPr/>
        </p:nvGrpSpPr>
        <p:grpSpPr>
          <a:xfrm>
            <a:off x="4216513" y="3253907"/>
            <a:ext cx="319874" cy="419623"/>
            <a:chOff x="-3365275" y="3253275"/>
            <a:chExt cx="222150" cy="291425"/>
          </a:xfrm>
        </p:grpSpPr>
        <p:sp>
          <p:nvSpPr>
            <p:cNvPr id="4609" name="Google Shape;4609;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58"/>
          <p:cNvSpPr/>
          <p:nvPr/>
        </p:nvSpPr>
        <p:spPr>
          <a:xfrm flipH="1">
            <a:off x="1754050" y="2179250"/>
            <a:ext cx="108300" cy="45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flipH="1">
            <a:off x="3530025" y="2677250"/>
            <a:ext cx="108300" cy="45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flipH="1">
            <a:off x="5292150" y="2179300"/>
            <a:ext cx="108300" cy="45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8"/>
          <p:cNvSpPr/>
          <p:nvPr/>
        </p:nvSpPr>
        <p:spPr>
          <a:xfrm flipH="1">
            <a:off x="7044175" y="2677250"/>
            <a:ext cx="108300" cy="45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93;p58">
            <a:extLst>
              <a:ext uri="{FF2B5EF4-FFF2-40B4-BE49-F238E27FC236}">
                <a16:creationId xmlns:a16="http://schemas.microsoft.com/office/drawing/2014/main" id="{ACA66972-A2E7-49E0-9062-C8B8A2D7C3BB}"/>
              </a:ext>
            </a:extLst>
          </p:cNvPr>
          <p:cNvSpPr txBox="1"/>
          <p:nvPr/>
        </p:nvSpPr>
        <p:spPr>
          <a:xfrm>
            <a:off x="265325" y="2312426"/>
            <a:ext cx="1831500" cy="5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Istok Web"/>
                <a:ea typeface="Nunito"/>
                <a:cs typeface="Nunito"/>
                <a:sym typeface="Istok Web"/>
              </a:rPr>
              <a:t>Number</a:t>
            </a:r>
          </a:p>
          <a:p>
            <a:pPr marL="0" lvl="0" indent="0" algn="ctr" rtl="0">
              <a:spcBef>
                <a:spcPts val="0"/>
              </a:spcBef>
              <a:spcAft>
                <a:spcPts val="0"/>
              </a:spcAft>
              <a:buNone/>
            </a:pPr>
            <a:r>
              <a:rPr lang="en-SG" sz="1600" dirty="0">
                <a:solidFill>
                  <a:schemeClr val="dk1"/>
                </a:solidFill>
                <a:latin typeface="Istok Web"/>
                <a:ea typeface="Nunito"/>
                <a:cs typeface="Nunito"/>
                <a:sym typeface="Istok Web"/>
              </a:rPr>
              <a:t>o</a:t>
            </a:r>
            <a:r>
              <a:rPr lang="en" sz="1600" dirty="0">
                <a:solidFill>
                  <a:schemeClr val="dk1"/>
                </a:solidFill>
                <a:latin typeface="Istok Web"/>
                <a:ea typeface="Nunito"/>
                <a:cs typeface="Nunito"/>
                <a:sym typeface="Istok Web"/>
              </a:rPr>
              <a:t>f </a:t>
            </a:r>
          </a:p>
          <a:p>
            <a:pPr marL="0" lvl="0" indent="0" algn="ctr" rtl="0">
              <a:spcBef>
                <a:spcPts val="0"/>
              </a:spcBef>
              <a:spcAft>
                <a:spcPts val="0"/>
              </a:spcAft>
              <a:buNone/>
            </a:pPr>
            <a:r>
              <a:rPr lang="en" sz="1600" dirty="0">
                <a:solidFill>
                  <a:schemeClr val="dk1"/>
                </a:solidFill>
                <a:latin typeface="Istok Web"/>
                <a:ea typeface="Nunito"/>
                <a:cs typeface="Nunito"/>
                <a:sym typeface="Istok Web"/>
              </a:rPr>
              <a:t>Images:</a:t>
            </a:r>
            <a:endParaRPr sz="1500" dirty="0">
              <a:solidFill>
                <a:srgbClr val="434343"/>
              </a:solidFill>
              <a:latin typeface="Nunito"/>
              <a:ea typeface="Nunito"/>
              <a:cs typeface="Nunito"/>
              <a:sym typeface="Nunito"/>
            </a:endParaRPr>
          </a:p>
        </p:txBody>
      </p:sp>
      <p:grpSp>
        <p:nvGrpSpPr>
          <p:cNvPr id="37" name="Google Shape;11412;p83">
            <a:extLst>
              <a:ext uri="{FF2B5EF4-FFF2-40B4-BE49-F238E27FC236}">
                <a16:creationId xmlns:a16="http://schemas.microsoft.com/office/drawing/2014/main" id="{44080281-AC03-4AE5-BB86-10CB4A99EC49}"/>
              </a:ext>
            </a:extLst>
          </p:cNvPr>
          <p:cNvGrpSpPr/>
          <p:nvPr/>
        </p:nvGrpSpPr>
        <p:grpSpPr>
          <a:xfrm>
            <a:off x="7737755" y="3220757"/>
            <a:ext cx="354311" cy="354104"/>
            <a:chOff x="-49764975" y="3183375"/>
            <a:chExt cx="299300" cy="299125"/>
          </a:xfrm>
          <a:solidFill>
            <a:schemeClr val="tx1"/>
          </a:solidFill>
        </p:grpSpPr>
        <p:sp>
          <p:nvSpPr>
            <p:cNvPr id="38" name="Google Shape;11413;p83">
              <a:extLst>
                <a:ext uri="{FF2B5EF4-FFF2-40B4-BE49-F238E27FC236}">
                  <a16:creationId xmlns:a16="http://schemas.microsoft.com/office/drawing/2014/main" id="{3AD4F62A-4184-44DB-825F-EC76D4412FF9}"/>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14;p83">
              <a:extLst>
                <a:ext uri="{FF2B5EF4-FFF2-40B4-BE49-F238E27FC236}">
                  <a16:creationId xmlns:a16="http://schemas.microsoft.com/office/drawing/2014/main" id="{1D94D23C-C35E-4156-AB11-0499E1A8FA5B}"/>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15;p83">
              <a:extLst>
                <a:ext uri="{FF2B5EF4-FFF2-40B4-BE49-F238E27FC236}">
                  <a16:creationId xmlns:a16="http://schemas.microsoft.com/office/drawing/2014/main" id="{4862C074-5455-4A73-9487-051D39376C8D}"/>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16;p83">
              <a:extLst>
                <a:ext uri="{FF2B5EF4-FFF2-40B4-BE49-F238E27FC236}">
                  <a16:creationId xmlns:a16="http://schemas.microsoft.com/office/drawing/2014/main" id="{D1A3D2C5-4417-4B91-AE0C-41CB1EB9B7C0}"/>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17;p83">
              <a:extLst>
                <a:ext uri="{FF2B5EF4-FFF2-40B4-BE49-F238E27FC236}">
                  <a16:creationId xmlns:a16="http://schemas.microsoft.com/office/drawing/2014/main" id="{0B2D1FE5-D4E6-480A-9264-B2693291DCC8}"/>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18;p83">
              <a:extLst>
                <a:ext uri="{FF2B5EF4-FFF2-40B4-BE49-F238E27FC236}">
                  <a16:creationId xmlns:a16="http://schemas.microsoft.com/office/drawing/2014/main" id="{6BE65E5A-E596-4D85-BE38-C6C43C43D7E6}"/>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419;p83">
              <a:extLst>
                <a:ext uri="{FF2B5EF4-FFF2-40B4-BE49-F238E27FC236}">
                  <a16:creationId xmlns:a16="http://schemas.microsoft.com/office/drawing/2014/main" id="{6AA8D4C8-3B0D-4625-B7B4-6A60A1E1ABD5}"/>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420;p83">
              <a:extLst>
                <a:ext uri="{FF2B5EF4-FFF2-40B4-BE49-F238E27FC236}">
                  <a16:creationId xmlns:a16="http://schemas.microsoft.com/office/drawing/2014/main" id="{70F0BC08-2636-4967-BD79-E34D95A1F9D9}"/>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421;p83">
              <a:extLst>
                <a:ext uri="{FF2B5EF4-FFF2-40B4-BE49-F238E27FC236}">
                  <a16:creationId xmlns:a16="http://schemas.microsoft.com/office/drawing/2014/main" id="{B1F4E6CF-F431-418B-9C8F-6BBDDB91CF19}"/>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743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41"/>
          <p:cNvSpPr txBox="1">
            <a:spLocks noGrp="1"/>
          </p:cNvSpPr>
          <p:nvPr>
            <p:ph type="title"/>
          </p:nvPr>
        </p:nvSpPr>
        <p:spPr>
          <a:xfrm>
            <a:off x="547201" y="2361125"/>
            <a:ext cx="8366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MODELLING</a:t>
            </a:r>
            <a:endParaRPr dirty="0"/>
          </a:p>
        </p:txBody>
      </p:sp>
      <p:sp>
        <p:nvSpPr>
          <p:cNvPr id="367" name="Google Shape;367;p41"/>
          <p:cNvSpPr txBox="1">
            <a:spLocks noGrp="1"/>
          </p:cNvSpPr>
          <p:nvPr>
            <p:ph type="title" idx="2"/>
          </p:nvPr>
        </p:nvSpPr>
        <p:spPr>
          <a:xfrm>
            <a:off x="3427350" y="971150"/>
            <a:ext cx="22893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 name="Subtitle 2">
            <a:extLst>
              <a:ext uri="{FF2B5EF4-FFF2-40B4-BE49-F238E27FC236}">
                <a16:creationId xmlns:a16="http://schemas.microsoft.com/office/drawing/2014/main" id="{6731EF43-CD37-48F0-9149-C0D9331D1B24}"/>
              </a:ext>
            </a:extLst>
          </p:cNvPr>
          <p:cNvSpPr>
            <a:spLocks noGrp="1"/>
          </p:cNvSpPr>
          <p:nvPr>
            <p:ph type="subTitle" idx="1"/>
          </p:nvPr>
        </p:nvSpPr>
        <p:spPr/>
        <p:txBody>
          <a:bodyPr/>
          <a:lstStyle/>
          <a:p>
            <a:r>
              <a:rPr lang="en-US" dirty="0"/>
              <a:t>Build a GAN 101</a:t>
            </a:r>
            <a:endParaRPr lang="en-SG" dirty="0"/>
          </a:p>
        </p:txBody>
      </p:sp>
    </p:spTree>
    <p:extLst>
      <p:ext uri="{BB962C8B-B14F-4D97-AF65-F5344CB8AC3E}">
        <p14:creationId xmlns:p14="http://schemas.microsoft.com/office/powerpoint/2010/main" val="2750626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0"/>
          <p:cNvSpPr txBox="1">
            <a:spLocks noGrp="1"/>
          </p:cNvSpPr>
          <p:nvPr>
            <p:ph type="body" idx="1"/>
          </p:nvPr>
        </p:nvSpPr>
        <p:spPr>
          <a:xfrm>
            <a:off x="-39796" y="757290"/>
            <a:ext cx="3247800" cy="348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800" dirty="0"/>
              <a:t>Scammers</a:t>
            </a:r>
            <a:endParaRPr sz="1800" dirty="0"/>
          </a:p>
        </p:txBody>
      </p:sp>
      <p:sp>
        <p:nvSpPr>
          <p:cNvPr id="346" name="Google Shape;346;p40"/>
          <p:cNvSpPr txBox="1">
            <a:spLocks noGrp="1"/>
          </p:cNvSpPr>
          <p:nvPr>
            <p:ph type="subTitle" idx="3"/>
          </p:nvPr>
        </p:nvSpPr>
        <p:spPr>
          <a:xfrm>
            <a:off x="143504" y="2159723"/>
            <a:ext cx="28812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i="1" dirty="0"/>
              <a:t>Jose Diaz and Glafira Rosales</a:t>
            </a:r>
            <a:endParaRPr sz="1200" i="1" dirty="0"/>
          </a:p>
        </p:txBody>
      </p:sp>
      <p:grpSp>
        <p:nvGrpSpPr>
          <p:cNvPr id="348" name="Google Shape;348;p40"/>
          <p:cNvGrpSpPr/>
          <p:nvPr/>
        </p:nvGrpSpPr>
        <p:grpSpPr>
          <a:xfrm>
            <a:off x="449024" y="1039479"/>
            <a:ext cx="1068669" cy="1195408"/>
            <a:chOff x="836675" y="1226800"/>
            <a:chExt cx="1820275" cy="1824900"/>
          </a:xfrm>
        </p:grpSpPr>
        <p:sp>
          <p:nvSpPr>
            <p:cNvPr id="349" name="Google Shape;349;p40"/>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40"/>
          <p:cNvGrpSpPr/>
          <p:nvPr/>
        </p:nvGrpSpPr>
        <p:grpSpPr>
          <a:xfrm>
            <a:off x="829991" y="3091798"/>
            <a:ext cx="1481637" cy="941262"/>
            <a:chOff x="836675" y="1226800"/>
            <a:chExt cx="1820275" cy="1824900"/>
          </a:xfrm>
        </p:grpSpPr>
        <p:sp>
          <p:nvSpPr>
            <p:cNvPr id="354" name="Google Shape;354;p40"/>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40"/>
          <p:cNvSpPr txBox="1">
            <a:spLocks noGrp="1"/>
          </p:cNvSpPr>
          <p:nvPr>
            <p:ph type="title"/>
          </p:nvPr>
        </p:nvSpPr>
        <p:spPr>
          <a:xfrm>
            <a:off x="309281" y="2167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How to sell fake art?</a:t>
            </a:r>
            <a:endParaRPr dirty="0"/>
          </a:p>
        </p:txBody>
      </p:sp>
      <p:pic>
        <p:nvPicPr>
          <p:cNvPr id="1026" name="Picture 2" descr="Pei-Shen Qian, forger/painter. | Jackson pollock, Art, Gallery">
            <a:extLst>
              <a:ext uri="{FF2B5EF4-FFF2-40B4-BE49-F238E27FC236}">
                <a16:creationId xmlns:a16="http://schemas.microsoft.com/office/drawing/2014/main" id="{CA0B76C0-E78A-436B-894A-37914BB03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61" y="3138864"/>
            <a:ext cx="1323167" cy="845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om Afar, a Fugitive in the Knoedler Art Fraud Gives His Defense - The New  York Times">
            <a:extLst>
              <a:ext uri="{FF2B5EF4-FFF2-40B4-BE49-F238E27FC236}">
                <a16:creationId xmlns:a16="http://schemas.microsoft.com/office/drawing/2014/main" id="{DE6A9682-C4A8-4CC9-82B5-D513820B6C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741" t="7161" r="12114" b="13704"/>
          <a:stretch/>
        </p:blipFill>
        <p:spPr bwMode="auto">
          <a:xfrm>
            <a:off x="507141" y="1110439"/>
            <a:ext cx="950352" cy="1063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ng Island Art Dealer Glafira Rosales Arrested – ARTnews.com">
            <a:extLst>
              <a:ext uri="{FF2B5EF4-FFF2-40B4-BE49-F238E27FC236}">
                <a16:creationId xmlns:a16="http://schemas.microsoft.com/office/drawing/2014/main" id="{086968C9-FE58-4016-96B7-322E3963E5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67" t="7635" r="1778" b="-2122"/>
          <a:stretch/>
        </p:blipFill>
        <p:spPr bwMode="auto">
          <a:xfrm>
            <a:off x="1625820" y="1103311"/>
            <a:ext cx="993563" cy="108331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oogle Shape;348;p40">
            <a:extLst>
              <a:ext uri="{FF2B5EF4-FFF2-40B4-BE49-F238E27FC236}">
                <a16:creationId xmlns:a16="http://schemas.microsoft.com/office/drawing/2014/main" id="{A656BCF2-EE23-4F39-B42F-3A5775078617}"/>
              </a:ext>
            </a:extLst>
          </p:cNvPr>
          <p:cNvGrpSpPr/>
          <p:nvPr/>
        </p:nvGrpSpPr>
        <p:grpSpPr>
          <a:xfrm>
            <a:off x="1575473" y="1039479"/>
            <a:ext cx="1068669" cy="1195408"/>
            <a:chOff x="836675" y="1226800"/>
            <a:chExt cx="1820275" cy="1824900"/>
          </a:xfrm>
        </p:grpSpPr>
        <p:sp>
          <p:nvSpPr>
            <p:cNvPr id="23" name="Google Shape;349;p40">
              <a:extLst>
                <a:ext uri="{FF2B5EF4-FFF2-40B4-BE49-F238E27FC236}">
                  <a16:creationId xmlns:a16="http://schemas.microsoft.com/office/drawing/2014/main" id="{6A75F8CC-49D0-482F-8EBF-A730D633C229}"/>
                </a:ext>
              </a:extLst>
            </p:cNvPr>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0;p40">
              <a:extLst>
                <a:ext uri="{FF2B5EF4-FFF2-40B4-BE49-F238E27FC236}">
                  <a16:creationId xmlns:a16="http://schemas.microsoft.com/office/drawing/2014/main" id="{8568DB6C-9FB2-4879-92BA-3CBDF9BB44F8}"/>
                </a:ext>
              </a:extLst>
            </p:cNvPr>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1;p40">
              <a:extLst>
                <a:ext uri="{FF2B5EF4-FFF2-40B4-BE49-F238E27FC236}">
                  <a16:creationId xmlns:a16="http://schemas.microsoft.com/office/drawing/2014/main" id="{308E438F-5700-4EBA-9FA9-7FA63E9A7E00}"/>
                </a:ext>
              </a:extLst>
            </p:cNvPr>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2;p40">
              <a:extLst>
                <a:ext uri="{FF2B5EF4-FFF2-40B4-BE49-F238E27FC236}">
                  <a16:creationId xmlns:a16="http://schemas.microsoft.com/office/drawing/2014/main" id="{8D3085C7-D320-4618-872F-F6C12F98190E}"/>
                </a:ext>
              </a:extLst>
            </p:cNvPr>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48;p40">
            <a:extLst>
              <a:ext uri="{FF2B5EF4-FFF2-40B4-BE49-F238E27FC236}">
                <a16:creationId xmlns:a16="http://schemas.microsoft.com/office/drawing/2014/main" id="{690FFE0E-94F1-4417-AC47-902FCE920116}"/>
              </a:ext>
            </a:extLst>
          </p:cNvPr>
          <p:cNvGrpSpPr/>
          <p:nvPr/>
        </p:nvGrpSpPr>
        <p:grpSpPr>
          <a:xfrm>
            <a:off x="3706729" y="1071906"/>
            <a:ext cx="1068669" cy="1195408"/>
            <a:chOff x="836675" y="1226800"/>
            <a:chExt cx="1820275" cy="1824900"/>
          </a:xfrm>
        </p:grpSpPr>
        <p:sp>
          <p:nvSpPr>
            <p:cNvPr id="28" name="Google Shape;349;p40">
              <a:extLst>
                <a:ext uri="{FF2B5EF4-FFF2-40B4-BE49-F238E27FC236}">
                  <a16:creationId xmlns:a16="http://schemas.microsoft.com/office/drawing/2014/main" id="{DEECC112-6A71-4223-8121-4A311505C789}"/>
                </a:ext>
              </a:extLst>
            </p:cNvPr>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0;p40">
              <a:extLst>
                <a:ext uri="{FF2B5EF4-FFF2-40B4-BE49-F238E27FC236}">
                  <a16:creationId xmlns:a16="http://schemas.microsoft.com/office/drawing/2014/main" id="{52024C3D-E5F1-4C5F-BBC7-E3E9AD0B16D4}"/>
                </a:ext>
              </a:extLst>
            </p:cNvPr>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1;p40">
              <a:extLst>
                <a:ext uri="{FF2B5EF4-FFF2-40B4-BE49-F238E27FC236}">
                  <a16:creationId xmlns:a16="http://schemas.microsoft.com/office/drawing/2014/main" id="{CD1596B7-21E6-48AE-AFB8-A3DCE4E24585}"/>
                </a:ext>
              </a:extLst>
            </p:cNvPr>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2;p40">
              <a:extLst>
                <a:ext uri="{FF2B5EF4-FFF2-40B4-BE49-F238E27FC236}">
                  <a16:creationId xmlns:a16="http://schemas.microsoft.com/office/drawing/2014/main" id="{B672CBE9-4FEC-4D3A-9F5A-DC5A961050A8}"/>
                </a:ext>
              </a:extLst>
            </p:cNvPr>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2" name="Picture 8" descr="New Developments in Forged Mark Rothko Lawsuit Between Ann Freedman and  Collectors Domenico and Eleanore De Sole | Widewalls">
            <a:extLst>
              <a:ext uri="{FF2B5EF4-FFF2-40B4-BE49-F238E27FC236}">
                <a16:creationId xmlns:a16="http://schemas.microsoft.com/office/drawing/2014/main" id="{4747EF58-37B7-4BD7-8CEE-F6CA061B02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815" r="2518" b="3294"/>
          <a:stretch/>
        </p:blipFill>
        <p:spPr bwMode="auto">
          <a:xfrm>
            <a:off x="3770370" y="1137732"/>
            <a:ext cx="941107" cy="1058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ypes of Fine Art Appraisal Services | Fine Art Shippers">
            <a:extLst>
              <a:ext uri="{FF2B5EF4-FFF2-40B4-BE49-F238E27FC236}">
                <a16:creationId xmlns:a16="http://schemas.microsoft.com/office/drawing/2014/main" id="{A4645613-6442-4CED-87B0-D2B41BA463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3596" y="3168481"/>
            <a:ext cx="980576" cy="98057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oogle Shape;348;p40">
            <a:extLst>
              <a:ext uri="{FF2B5EF4-FFF2-40B4-BE49-F238E27FC236}">
                <a16:creationId xmlns:a16="http://schemas.microsoft.com/office/drawing/2014/main" id="{F02FA0B4-1F12-48A6-B96A-53F284C49501}"/>
              </a:ext>
            </a:extLst>
          </p:cNvPr>
          <p:cNvGrpSpPr/>
          <p:nvPr/>
        </p:nvGrpSpPr>
        <p:grpSpPr>
          <a:xfrm>
            <a:off x="4612809" y="3095532"/>
            <a:ext cx="1068669" cy="1134290"/>
            <a:chOff x="836675" y="1226800"/>
            <a:chExt cx="1820275" cy="1824900"/>
          </a:xfrm>
        </p:grpSpPr>
        <p:sp>
          <p:nvSpPr>
            <p:cNvPr id="35" name="Google Shape;349;p40">
              <a:extLst>
                <a:ext uri="{FF2B5EF4-FFF2-40B4-BE49-F238E27FC236}">
                  <a16:creationId xmlns:a16="http://schemas.microsoft.com/office/drawing/2014/main" id="{D3E1DEC9-9A61-4B90-A6B1-98676A999135}"/>
                </a:ext>
              </a:extLst>
            </p:cNvPr>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0;p40">
              <a:extLst>
                <a:ext uri="{FF2B5EF4-FFF2-40B4-BE49-F238E27FC236}">
                  <a16:creationId xmlns:a16="http://schemas.microsoft.com/office/drawing/2014/main" id="{F5EE7801-F3E6-482D-8DFB-C8819F5EDCE6}"/>
                </a:ext>
              </a:extLst>
            </p:cNvPr>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1;p40">
              <a:extLst>
                <a:ext uri="{FF2B5EF4-FFF2-40B4-BE49-F238E27FC236}">
                  <a16:creationId xmlns:a16="http://schemas.microsoft.com/office/drawing/2014/main" id="{ABA910F7-1BA3-430B-96F2-D7AA66FA87B5}"/>
                </a:ext>
              </a:extLst>
            </p:cNvPr>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2;p40">
              <a:extLst>
                <a:ext uri="{FF2B5EF4-FFF2-40B4-BE49-F238E27FC236}">
                  <a16:creationId xmlns:a16="http://schemas.microsoft.com/office/drawing/2014/main" id="{D090107F-7B70-4EEC-A78C-4C9DE88FAF5D}"/>
                </a:ext>
              </a:extLst>
            </p:cNvPr>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46;p40">
            <a:extLst>
              <a:ext uri="{FF2B5EF4-FFF2-40B4-BE49-F238E27FC236}">
                <a16:creationId xmlns:a16="http://schemas.microsoft.com/office/drawing/2014/main" id="{9C7AC872-E587-45CB-B8D5-9E5296A6F3BC}"/>
              </a:ext>
            </a:extLst>
          </p:cNvPr>
          <p:cNvSpPr txBox="1">
            <a:spLocks/>
          </p:cNvSpPr>
          <p:nvPr/>
        </p:nvSpPr>
        <p:spPr>
          <a:xfrm>
            <a:off x="129344" y="3938281"/>
            <a:ext cx="2881200"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SG" sz="1200" i="1" dirty="0"/>
              <a:t>Pei-Shen Qian</a:t>
            </a:r>
          </a:p>
        </p:txBody>
      </p:sp>
      <p:sp>
        <p:nvSpPr>
          <p:cNvPr id="40" name="Google Shape;344;p40">
            <a:extLst>
              <a:ext uri="{FF2B5EF4-FFF2-40B4-BE49-F238E27FC236}">
                <a16:creationId xmlns:a16="http://schemas.microsoft.com/office/drawing/2014/main" id="{33F0805F-19F3-4335-995B-72D14FFFA8A7}"/>
              </a:ext>
            </a:extLst>
          </p:cNvPr>
          <p:cNvSpPr txBox="1">
            <a:spLocks/>
          </p:cNvSpPr>
          <p:nvPr/>
        </p:nvSpPr>
        <p:spPr>
          <a:xfrm>
            <a:off x="-39796" y="2845960"/>
            <a:ext cx="3247800" cy="34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Istok Web"/>
              <a:buChar char="●"/>
              <a:defRPr sz="2200" b="0" i="0" u="none" strike="noStrike" cap="none">
                <a:solidFill>
                  <a:schemeClr val="dk1"/>
                </a:solidFill>
                <a:latin typeface="Hammersmith One"/>
                <a:ea typeface="Hammersmith One"/>
                <a:cs typeface="Hammersmith One"/>
                <a:sym typeface="Hammersmith One"/>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spcAft>
                <a:spcPts val="1200"/>
              </a:spcAft>
              <a:buFont typeface="Istok Web"/>
              <a:buNone/>
            </a:pPr>
            <a:r>
              <a:rPr lang="en-SG" sz="1800" dirty="0"/>
              <a:t>Forger</a:t>
            </a:r>
          </a:p>
        </p:txBody>
      </p:sp>
      <p:sp>
        <p:nvSpPr>
          <p:cNvPr id="41" name="Google Shape;344;p40">
            <a:extLst>
              <a:ext uri="{FF2B5EF4-FFF2-40B4-BE49-F238E27FC236}">
                <a16:creationId xmlns:a16="http://schemas.microsoft.com/office/drawing/2014/main" id="{6687FF52-A5F8-48E7-886A-FAB67DB88FEB}"/>
              </a:ext>
            </a:extLst>
          </p:cNvPr>
          <p:cNvSpPr txBox="1">
            <a:spLocks/>
          </p:cNvSpPr>
          <p:nvPr/>
        </p:nvSpPr>
        <p:spPr>
          <a:xfrm>
            <a:off x="2597025" y="812808"/>
            <a:ext cx="3247800" cy="34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Istok Web"/>
              <a:buChar char="●"/>
              <a:defRPr sz="2200" b="0" i="0" u="none" strike="noStrike" cap="none">
                <a:solidFill>
                  <a:schemeClr val="dk1"/>
                </a:solidFill>
                <a:latin typeface="Hammersmith One"/>
                <a:ea typeface="Hammersmith One"/>
                <a:cs typeface="Hammersmith One"/>
                <a:sym typeface="Hammersmith One"/>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spcAft>
                <a:spcPts val="1200"/>
              </a:spcAft>
              <a:buFont typeface="Istok Web"/>
              <a:buNone/>
            </a:pPr>
            <a:r>
              <a:rPr lang="en-SG" sz="1800" dirty="0"/>
              <a:t>Dealer</a:t>
            </a:r>
          </a:p>
        </p:txBody>
      </p:sp>
      <p:sp>
        <p:nvSpPr>
          <p:cNvPr id="42" name="Google Shape;344;p40">
            <a:extLst>
              <a:ext uri="{FF2B5EF4-FFF2-40B4-BE49-F238E27FC236}">
                <a16:creationId xmlns:a16="http://schemas.microsoft.com/office/drawing/2014/main" id="{F91E96D9-90A1-4488-B12C-7A95A39BE53C}"/>
              </a:ext>
            </a:extLst>
          </p:cNvPr>
          <p:cNvSpPr txBox="1">
            <a:spLocks/>
          </p:cNvSpPr>
          <p:nvPr/>
        </p:nvSpPr>
        <p:spPr>
          <a:xfrm>
            <a:off x="3533022" y="2828087"/>
            <a:ext cx="3247800" cy="34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Istok Web"/>
              <a:buChar char="●"/>
              <a:defRPr sz="2200" b="0" i="0" u="none" strike="noStrike" cap="none">
                <a:solidFill>
                  <a:schemeClr val="dk1"/>
                </a:solidFill>
                <a:latin typeface="Hammersmith One"/>
                <a:ea typeface="Hammersmith One"/>
                <a:cs typeface="Hammersmith One"/>
                <a:sym typeface="Hammersmith One"/>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spcAft>
                <a:spcPts val="1200"/>
              </a:spcAft>
              <a:buFont typeface="Istok Web"/>
              <a:buNone/>
            </a:pPr>
            <a:r>
              <a:rPr lang="en-SG" sz="1800" dirty="0"/>
              <a:t>Appraisal</a:t>
            </a:r>
          </a:p>
        </p:txBody>
      </p:sp>
      <p:sp>
        <p:nvSpPr>
          <p:cNvPr id="47" name="Google Shape;346;p40">
            <a:extLst>
              <a:ext uri="{FF2B5EF4-FFF2-40B4-BE49-F238E27FC236}">
                <a16:creationId xmlns:a16="http://schemas.microsoft.com/office/drawing/2014/main" id="{46AFBDF6-4795-43DE-8946-100E2D57B477}"/>
              </a:ext>
            </a:extLst>
          </p:cNvPr>
          <p:cNvSpPr txBox="1">
            <a:spLocks/>
          </p:cNvSpPr>
          <p:nvPr/>
        </p:nvSpPr>
        <p:spPr>
          <a:xfrm>
            <a:off x="2800323" y="2156405"/>
            <a:ext cx="2881200"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SG" sz="1200" i="1" dirty="0"/>
              <a:t>Ann Friedman</a:t>
            </a:r>
          </a:p>
        </p:txBody>
      </p:sp>
      <p:pic>
        <p:nvPicPr>
          <p:cNvPr id="1036" name="Picture 12" descr="Top 200 Art Collectors 2015 Part One - artnet News">
            <a:extLst>
              <a:ext uri="{FF2B5EF4-FFF2-40B4-BE49-F238E27FC236}">
                <a16:creationId xmlns:a16="http://schemas.microsoft.com/office/drawing/2014/main" id="{472927DD-6D1D-4E64-9048-6987903239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4540" y="1492778"/>
            <a:ext cx="1405209" cy="1065271"/>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oogle Shape;348;p40">
            <a:extLst>
              <a:ext uri="{FF2B5EF4-FFF2-40B4-BE49-F238E27FC236}">
                <a16:creationId xmlns:a16="http://schemas.microsoft.com/office/drawing/2014/main" id="{1CCDF0D6-142D-461A-B48B-26C5AE19E049}"/>
              </a:ext>
            </a:extLst>
          </p:cNvPr>
          <p:cNvGrpSpPr/>
          <p:nvPr/>
        </p:nvGrpSpPr>
        <p:grpSpPr>
          <a:xfrm>
            <a:off x="6449187" y="1433583"/>
            <a:ext cx="1528437" cy="1195408"/>
            <a:chOff x="836675" y="1226800"/>
            <a:chExt cx="1820275" cy="1824900"/>
          </a:xfrm>
        </p:grpSpPr>
        <p:sp>
          <p:nvSpPr>
            <p:cNvPr id="50" name="Google Shape;349;p40">
              <a:extLst>
                <a:ext uri="{FF2B5EF4-FFF2-40B4-BE49-F238E27FC236}">
                  <a16:creationId xmlns:a16="http://schemas.microsoft.com/office/drawing/2014/main" id="{951FA853-732A-4581-A7E4-EFDB10F07075}"/>
                </a:ext>
              </a:extLst>
            </p:cNvPr>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0;p40">
              <a:extLst>
                <a:ext uri="{FF2B5EF4-FFF2-40B4-BE49-F238E27FC236}">
                  <a16:creationId xmlns:a16="http://schemas.microsoft.com/office/drawing/2014/main" id="{43336AF4-EB0D-43D9-8994-5E6663A5B77E}"/>
                </a:ext>
              </a:extLst>
            </p:cNvPr>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1;p40">
              <a:extLst>
                <a:ext uri="{FF2B5EF4-FFF2-40B4-BE49-F238E27FC236}">
                  <a16:creationId xmlns:a16="http://schemas.microsoft.com/office/drawing/2014/main" id="{B9C3B435-A2AC-4BDC-9424-D26161BF474E}"/>
                </a:ext>
              </a:extLst>
            </p:cNvPr>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2;p40">
              <a:extLst>
                <a:ext uri="{FF2B5EF4-FFF2-40B4-BE49-F238E27FC236}">
                  <a16:creationId xmlns:a16="http://schemas.microsoft.com/office/drawing/2014/main" id="{0161C74D-0CDC-4A65-A3DA-C2BCA1186B6D}"/>
                </a:ext>
              </a:extLst>
            </p:cNvPr>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344;p40">
            <a:extLst>
              <a:ext uri="{FF2B5EF4-FFF2-40B4-BE49-F238E27FC236}">
                <a16:creationId xmlns:a16="http://schemas.microsoft.com/office/drawing/2014/main" id="{C0ED8BAF-B70B-4BA6-8FD1-184C6D824BE9}"/>
              </a:ext>
            </a:extLst>
          </p:cNvPr>
          <p:cNvSpPr txBox="1">
            <a:spLocks/>
          </p:cNvSpPr>
          <p:nvPr/>
        </p:nvSpPr>
        <p:spPr>
          <a:xfrm>
            <a:off x="5543332" y="1176280"/>
            <a:ext cx="3247800" cy="34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Istok Web"/>
              <a:buChar char="●"/>
              <a:defRPr sz="2200" b="0" i="0" u="none" strike="noStrike" cap="none">
                <a:solidFill>
                  <a:schemeClr val="dk1"/>
                </a:solidFill>
                <a:latin typeface="Hammersmith One"/>
                <a:ea typeface="Hammersmith One"/>
                <a:cs typeface="Hammersmith One"/>
                <a:sym typeface="Hammersmith One"/>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spcAft>
                <a:spcPts val="1200"/>
              </a:spcAft>
              <a:buFont typeface="Istok Web"/>
              <a:buNone/>
            </a:pPr>
            <a:r>
              <a:rPr lang="en-US" sz="1800" dirty="0"/>
              <a:t>C</a:t>
            </a:r>
            <a:r>
              <a:rPr lang="en-SG" sz="1800" dirty="0" err="1"/>
              <a:t>ollectors</a:t>
            </a:r>
            <a:endParaRPr lang="en-SG" sz="1800" dirty="0"/>
          </a:p>
        </p:txBody>
      </p:sp>
      <p:cxnSp>
        <p:nvCxnSpPr>
          <p:cNvPr id="7" name="Straight Arrow Connector 6">
            <a:extLst>
              <a:ext uri="{FF2B5EF4-FFF2-40B4-BE49-F238E27FC236}">
                <a16:creationId xmlns:a16="http://schemas.microsoft.com/office/drawing/2014/main" id="{DCA5D49D-DF78-4E8D-A255-5A1767E9BCFF}"/>
              </a:ext>
            </a:extLst>
          </p:cNvPr>
          <p:cNvCxnSpPr>
            <a:stCxn id="346" idx="2"/>
            <a:endCxn id="40" idx="0"/>
          </p:cNvCxnSpPr>
          <p:nvPr/>
        </p:nvCxnSpPr>
        <p:spPr>
          <a:xfrm>
            <a:off x="1584104" y="2619323"/>
            <a:ext cx="0" cy="22663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62D158-A6EE-40FE-9D6F-5E9E2B10EA42}"/>
              </a:ext>
            </a:extLst>
          </p:cNvPr>
          <p:cNvCxnSpPr/>
          <p:nvPr/>
        </p:nvCxnSpPr>
        <p:spPr>
          <a:xfrm>
            <a:off x="2711450" y="1637183"/>
            <a:ext cx="92075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E13FAD06-7D8A-4DD9-B987-6911323FED03}"/>
              </a:ext>
            </a:extLst>
          </p:cNvPr>
          <p:cNvCxnSpPr/>
          <p:nvPr/>
        </p:nvCxnSpPr>
        <p:spPr>
          <a:xfrm flipV="1">
            <a:off x="2400300" y="1778000"/>
            <a:ext cx="1200150" cy="176477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245EE63-3A83-40E2-B4BC-EE3904F147AF}"/>
              </a:ext>
            </a:extLst>
          </p:cNvPr>
          <p:cNvCxnSpPr>
            <a:endCxn id="42" idx="0"/>
          </p:cNvCxnSpPr>
          <p:nvPr/>
        </p:nvCxnSpPr>
        <p:spPr>
          <a:xfrm>
            <a:off x="4711477" y="2501900"/>
            <a:ext cx="445445" cy="32618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A82167-9450-4660-953C-627C7313B41B}"/>
              </a:ext>
            </a:extLst>
          </p:cNvPr>
          <p:cNvCxnSpPr>
            <a:cxnSpLocks/>
          </p:cNvCxnSpPr>
          <p:nvPr/>
        </p:nvCxnSpPr>
        <p:spPr>
          <a:xfrm>
            <a:off x="4967913" y="1677699"/>
            <a:ext cx="1383311" cy="32154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4EB2728-3E63-4863-A3FB-17CAB861DBEA}"/>
              </a:ext>
            </a:extLst>
          </p:cNvPr>
          <p:cNvCxnSpPr>
            <a:cxnSpLocks/>
          </p:cNvCxnSpPr>
          <p:nvPr/>
        </p:nvCxnSpPr>
        <p:spPr>
          <a:xfrm flipV="1">
            <a:off x="5740659" y="2151759"/>
            <a:ext cx="609664" cy="151304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050" name="Picture 2" descr="Red Cross Mark Clipart Printable - Cancel Clipart - Png Download (#380082)  - PikPng">
            <a:extLst>
              <a:ext uri="{FF2B5EF4-FFF2-40B4-BE49-F238E27FC236}">
                <a16:creationId xmlns:a16="http://schemas.microsoft.com/office/drawing/2014/main" id="{E8EDAD89-3010-46D9-AAC0-2E219AC3DA6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4741" b="92062" l="6310" r="95833">
                        <a14:foregroundMark x1="6310" y1="23925" x2="6310" y2="23925"/>
                        <a14:foregroundMark x1="77500" y1="8710" x2="77500" y2="8710"/>
                        <a14:foregroundMark x1="91786" y1="76957" x2="91786" y2="76957"/>
                        <a14:foregroundMark x1="20595" y1="92062" x2="20595" y2="92062"/>
                        <a14:foregroundMark x1="76905" y1="4851" x2="76905" y2="4851"/>
                        <a14:foregroundMark x1="95833" y1="75854" x2="95833" y2="75854"/>
                      </a14:backgroundRemoval>
                    </a14:imgEffect>
                  </a14:imgLayer>
                </a14:imgProps>
              </a:ext>
              <a:ext uri="{28A0092B-C50C-407E-A947-70E740481C1C}">
                <a14:useLocalDpi xmlns:a14="http://schemas.microsoft.com/office/drawing/2010/main" val="0"/>
              </a:ext>
            </a:extLst>
          </a:blip>
          <a:srcRect/>
          <a:stretch>
            <a:fillRect/>
          </a:stretch>
        </p:blipFill>
        <p:spPr bwMode="auto">
          <a:xfrm>
            <a:off x="3528626" y="724486"/>
            <a:ext cx="1563845" cy="16883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Red Cross Mark Clipart Printable - Cancel Clipart - Png Download (#380082)  - PikPng">
            <a:extLst>
              <a:ext uri="{FF2B5EF4-FFF2-40B4-BE49-F238E27FC236}">
                <a16:creationId xmlns:a16="http://schemas.microsoft.com/office/drawing/2014/main" id="{42EDBE54-BD68-4A55-AFD1-E5865241598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4741" b="92062" l="6310" r="95833">
                        <a14:foregroundMark x1="6310" y1="23925" x2="6310" y2="23925"/>
                        <a14:foregroundMark x1="77500" y1="8710" x2="77500" y2="8710"/>
                        <a14:foregroundMark x1="91786" y1="76957" x2="91786" y2="76957"/>
                        <a14:foregroundMark x1="20595" y1="92062" x2="20595" y2="92062"/>
                        <a14:foregroundMark x1="76905" y1="4851" x2="76905" y2="4851"/>
                        <a14:foregroundMark x1="95833" y1="75854" x2="95833" y2="75854"/>
                      </a14:backgroundRemoval>
                    </a14:imgEffect>
                  </a14:imgLayer>
                </a14:imgProps>
              </a:ext>
              <a:ext uri="{28A0092B-C50C-407E-A947-70E740481C1C}">
                <a14:useLocalDpi xmlns:a14="http://schemas.microsoft.com/office/drawing/2010/main" val="0"/>
              </a:ext>
            </a:extLst>
          </a:blip>
          <a:srcRect/>
          <a:stretch>
            <a:fillRect/>
          </a:stretch>
        </p:blipFill>
        <p:spPr bwMode="auto">
          <a:xfrm>
            <a:off x="6438581" y="1076470"/>
            <a:ext cx="1601322" cy="172885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Detective Cartoon">
            <a:extLst>
              <a:ext uri="{FF2B5EF4-FFF2-40B4-BE49-F238E27FC236}">
                <a16:creationId xmlns:a16="http://schemas.microsoft.com/office/drawing/2014/main" id="{9A96462C-24C8-4838-9E49-679DBEE14A76}"/>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5000" b="94231" l="10000" r="90000">
                        <a14:foregroundMark x1="43222" y1="24231" x2="43222" y2="24231"/>
                        <a14:foregroundMark x1="30222" y1="94231" x2="30222" y2="94231"/>
                        <a14:foregroundMark x1="58778" y1="84808" x2="58778" y2="84808"/>
                        <a14:foregroundMark x1="45667" y1="5000" x2="45667" y2="5000"/>
                        <a14:foregroundMark x1="65889" y1="91346" x2="65889" y2="91346"/>
                      </a14:backgroundRemoval>
                    </a14:imgEffect>
                  </a14:imgLayer>
                </a14:imgProps>
              </a:ext>
              <a:ext uri="{28A0092B-C50C-407E-A947-70E740481C1C}">
                <a14:useLocalDpi xmlns:a14="http://schemas.microsoft.com/office/drawing/2010/main" val="0"/>
              </a:ext>
            </a:extLst>
          </a:blip>
          <a:srcRect/>
          <a:stretch>
            <a:fillRect/>
          </a:stretch>
        </p:blipFill>
        <p:spPr bwMode="auto">
          <a:xfrm>
            <a:off x="4248005" y="3119853"/>
            <a:ext cx="1921100" cy="110996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Artist Male - Painter Artist Icon, HD Png Download , Transparent Png Image  - PNGitem">
            <a:extLst>
              <a:ext uri="{FF2B5EF4-FFF2-40B4-BE49-F238E27FC236}">
                <a16:creationId xmlns:a16="http://schemas.microsoft.com/office/drawing/2014/main" id="{2DB6B606-AD21-407D-9508-68EB2B33559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5989" b="92203" l="5233" r="94186">
                        <a14:foregroundMark x1="36860" y1="11073" x2="36860" y2="11073"/>
                        <a14:foregroundMark x1="33140" y1="12881" x2="33140" y2="12881"/>
                        <a14:foregroundMark x1="23953" y1="15028" x2="23953" y2="15028"/>
                        <a14:foregroundMark x1="25465" y1="14576" x2="25465" y2="14576"/>
                        <a14:foregroundMark x1="25465" y1="14576" x2="25465" y2="14576"/>
                        <a14:foregroundMark x1="26860" y1="15367" x2="26860" y2="16045"/>
                        <a14:foregroundMark x1="27326" y1="16610" x2="27907" y2="18644"/>
                        <a14:foregroundMark x1="28256" y1="19887" x2="28721" y2="19887"/>
                        <a14:foregroundMark x1="28721" y1="19887" x2="29070" y2="19435"/>
                        <a14:foregroundMark x1="32093" y1="15932" x2="33140" y2="15932"/>
                        <a14:foregroundMark x1="39651" y1="15254" x2="40116" y2="15254"/>
                        <a14:foregroundMark x1="40116" y1="15254" x2="40116" y2="15254"/>
                        <a14:foregroundMark x1="42326" y1="14463" x2="45000" y2="15141"/>
                        <a14:foregroundMark x1="39302" y1="5989" x2="39302" y2="5989"/>
                        <a14:foregroundMark x1="74767" y1="15593" x2="74767" y2="15593"/>
                        <a14:foregroundMark x1="92791" y1="59661" x2="92791" y2="59661"/>
                        <a14:foregroundMark x1="71279" y1="92429" x2="71279" y2="92429"/>
                        <a14:foregroundMark x1="35581" y1="71299" x2="35581" y2="71299"/>
                        <a14:foregroundMark x1="11628" y1="68701" x2="11628" y2="68701"/>
                        <a14:foregroundMark x1="55581" y1="54576" x2="55581" y2="54576"/>
                        <a14:foregroundMark x1="47674" y1="80113" x2="47674" y2="80113"/>
                        <a14:foregroundMark x1="5233" y1="79661" x2="5233" y2="79661"/>
                        <a14:foregroundMark x1="94186" y1="76610" x2="94186" y2="76610"/>
                      </a14:backgroundRemoval>
                    </a14:imgEffect>
                  </a14:imgLayer>
                </a14:imgProps>
              </a:ext>
              <a:ext uri="{28A0092B-C50C-407E-A947-70E740481C1C}">
                <a14:useLocalDpi xmlns:a14="http://schemas.microsoft.com/office/drawing/2010/main" val="0"/>
              </a:ext>
            </a:extLst>
          </a:blip>
          <a:srcRect/>
          <a:stretch>
            <a:fillRect/>
          </a:stretch>
        </p:blipFill>
        <p:spPr bwMode="auto">
          <a:xfrm>
            <a:off x="1085750" y="3072597"/>
            <a:ext cx="1227711" cy="126359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Red Cross Mark Clipart Printable - Cancel Clipart - Png Download (#380082)  - PikPng">
            <a:extLst>
              <a:ext uri="{FF2B5EF4-FFF2-40B4-BE49-F238E27FC236}">
                <a16:creationId xmlns:a16="http://schemas.microsoft.com/office/drawing/2014/main" id="{D1023AE8-403F-4AE2-8201-FC6DBD40A24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4741" b="92062" l="6310" r="95833">
                        <a14:foregroundMark x1="6310" y1="23925" x2="6310" y2="23925"/>
                        <a14:foregroundMark x1="77500" y1="8710" x2="77500" y2="8710"/>
                        <a14:foregroundMark x1="91786" y1="76957" x2="91786" y2="76957"/>
                        <a14:foregroundMark x1="20595" y1="92062" x2="20595" y2="92062"/>
                        <a14:foregroundMark x1="76905" y1="4851" x2="76905" y2="4851"/>
                        <a14:foregroundMark x1="95833" y1="75854" x2="95833" y2="75854"/>
                      </a14:backgroundRemoval>
                    </a14:imgEffect>
                  </a14:imgLayer>
                </a14:imgProps>
              </a:ext>
              <a:ext uri="{28A0092B-C50C-407E-A947-70E740481C1C}">
                <a14:useLocalDpi xmlns:a14="http://schemas.microsoft.com/office/drawing/2010/main" val="0"/>
              </a:ext>
            </a:extLst>
          </a:blip>
          <a:srcRect/>
          <a:stretch>
            <a:fillRect/>
          </a:stretch>
        </p:blipFill>
        <p:spPr bwMode="auto">
          <a:xfrm>
            <a:off x="918225" y="691631"/>
            <a:ext cx="1563845" cy="1688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0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5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2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3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58" name="Google Shape;358;p40"/>
          <p:cNvSpPr txBox="1">
            <a:spLocks noGrp="1"/>
          </p:cNvSpPr>
          <p:nvPr>
            <p:ph type="title"/>
          </p:nvPr>
        </p:nvSpPr>
        <p:spPr>
          <a:xfrm>
            <a:off x="309281" y="2167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Contextualising how GANs work</a:t>
            </a:r>
            <a:endParaRPr dirty="0"/>
          </a:p>
        </p:txBody>
      </p:sp>
      <p:sp>
        <p:nvSpPr>
          <p:cNvPr id="47" name="Google Shape;346;p40">
            <a:extLst>
              <a:ext uri="{FF2B5EF4-FFF2-40B4-BE49-F238E27FC236}">
                <a16:creationId xmlns:a16="http://schemas.microsoft.com/office/drawing/2014/main" id="{46AFBDF6-4795-43DE-8946-100E2D57B477}"/>
              </a:ext>
            </a:extLst>
          </p:cNvPr>
          <p:cNvSpPr txBox="1">
            <a:spLocks/>
          </p:cNvSpPr>
          <p:nvPr/>
        </p:nvSpPr>
        <p:spPr>
          <a:xfrm>
            <a:off x="-189384" y="1707879"/>
            <a:ext cx="2881200"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Paints a fake painting and </a:t>
            </a:r>
          </a:p>
          <a:p>
            <a:pPr marL="0" indent="0">
              <a:buSzPts val="1100"/>
              <a:buFont typeface="Arial"/>
              <a:buNone/>
            </a:pPr>
            <a:r>
              <a:rPr lang="en-US" sz="1200" i="1" dirty="0"/>
              <a:t>collects a real painting</a:t>
            </a:r>
            <a:endParaRPr lang="en-SG" sz="1200" i="1" dirty="0"/>
          </a:p>
        </p:txBody>
      </p:sp>
      <p:pic>
        <p:nvPicPr>
          <p:cNvPr id="67" name="Picture 4" descr="Detective Cartoon">
            <a:extLst>
              <a:ext uri="{FF2B5EF4-FFF2-40B4-BE49-F238E27FC236}">
                <a16:creationId xmlns:a16="http://schemas.microsoft.com/office/drawing/2014/main" id="{EAD0E840-44B9-4FDF-A987-9E9430BD75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00" b="94231" l="10000" r="90000">
                        <a14:foregroundMark x1="43222" y1="24231" x2="43222" y2="24231"/>
                        <a14:foregroundMark x1="30222" y1="94231" x2="30222" y2="94231"/>
                        <a14:foregroundMark x1="58778" y1="84808" x2="58778" y2="84808"/>
                        <a14:foregroundMark x1="45667" y1="5000" x2="45667" y2="5000"/>
                        <a14:foregroundMark x1="65889" y1="91346" x2="65889" y2="91346"/>
                      </a14:backgroundRemoval>
                    </a14:imgEffect>
                  </a14:imgLayer>
                </a14:imgProps>
              </a:ext>
              <a:ext uri="{28A0092B-C50C-407E-A947-70E740481C1C}">
                <a14:useLocalDpi xmlns:a14="http://schemas.microsoft.com/office/drawing/2010/main" val="0"/>
              </a:ext>
            </a:extLst>
          </a:blip>
          <a:srcRect/>
          <a:stretch>
            <a:fillRect/>
          </a:stretch>
        </p:blipFill>
        <p:spPr bwMode="auto">
          <a:xfrm>
            <a:off x="3607671" y="965597"/>
            <a:ext cx="1286187" cy="74313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Artist Male - Painter Artist Icon, HD Png Download , Transparent Png Image  - PNGitem">
            <a:extLst>
              <a:ext uri="{FF2B5EF4-FFF2-40B4-BE49-F238E27FC236}">
                <a16:creationId xmlns:a16="http://schemas.microsoft.com/office/drawing/2014/main" id="{170682E6-BB86-4236-9B51-2BE746C1B9E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989" b="92203" l="5233" r="94186">
                        <a14:foregroundMark x1="36860" y1="11073" x2="36860" y2="11073"/>
                        <a14:foregroundMark x1="33140" y1="12881" x2="33140" y2="12881"/>
                        <a14:foregroundMark x1="23953" y1="15028" x2="23953" y2="15028"/>
                        <a14:foregroundMark x1="25465" y1="14576" x2="25465" y2="14576"/>
                        <a14:foregroundMark x1="25465" y1="14576" x2="25465" y2="14576"/>
                        <a14:foregroundMark x1="26860" y1="15367" x2="26860" y2="16045"/>
                        <a14:foregroundMark x1="27326" y1="16610" x2="27907" y2="18644"/>
                        <a14:foregroundMark x1="28256" y1="19887" x2="28721" y2="19887"/>
                        <a14:foregroundMark x1="28721" y1="19887" x2="29070" y2="19435"/>
                        <a14:foregroundMark x1="32093" y1="15932" x2="33140" y2="15932"/>
                        <a14:foregroundMark x1="39651" y1="15254" x2="40116" y2="15254"/>
                        <a14:foregroundMark x1="40116" y1="15254" x2="40116" y2="15254"/>
                        <a14:foregroundMark x1="42326" y1="14463" x2="45000" y2="15141"/>
                        <a14:foregroundMark x1="39302" y1="5989" x2="39302" y2="5989"/>
                        <a14:foregroundMark x1="74767" y1="15593" x2="74767" y2="15593"/>
                        <a14:foregroundMark x1="92791" y1="59661" x2="92791" y2="59661"/>
                        <a14:foregroundMark x1="71279" y1="92429" x2="71279" y2="92429"/>
                        <a14:foregroundMark x1="35581" y1="71299" x2="35581" y2="71299"/>
                        <a14:foregroundMark x1="11628" y1="68701" x2="11628" y2="68701"/>
                        <a14:foregroundMark x1="55581" y1="54576" x2="55581" y2="54576"/>
                        <a14:foregroundMark x1="47674" y1="80113" x2="47674" y2="80113"/>
                        <a14:foregroundMark x1="5233" y1="79661" x2="5233" y2="79661"/>
                        <a14:foregroundMark x1="94186" y1="76610" x2="94186" y2="76610"/>
                      </a14:backgroundRemoval>
                    </a14:imgEffect>
                  </a14:imgLayer>
                </a14:imgProps>
              </a:ext>
              <a:ext uri="{28A0092B-C50C-407E-A947-70E740481C1C}">
                <a14:useLocalDpi xmlns:a14="http://schemas.microsoft.com/office/drawing/2010/main" val="0"/>
              </a:ext>
            </a:extLst>
          </a:blip>
          <a:srcRect/>
          <a:stretch>
            <a:fillRect/>
          </a:stretch>
        </p:blipFill>
        <p:spPr bwMode="auto">
          <a:xfrm>
            <a:off x="921804" y="926937"/>
            <a:ext cx="877544" cy="903190"/>
          </a:xfrm>
          <a:prstGeom prst="rect">
            <a:avLst/>
          </a:prstGeom>
          <a:noFill/>
          <a:extLst>
            <a:ext uri="{909E8E84-426E-40DD-AFC4-6F175D3DCCD1}">
              <a14:hiddenFill xmlns:a14="http://schemas.microsoft.com/office/drawing/2010/main">
                <a:solidFill>
                  <a:srgbClr val="FFFFFF"/>
                </a:solidFill>
              </a14:hiddenFill>
            </a:ext>
          </a:extLst>
        </p:spPr>
      </p:pic>
      <p:sp>
        <p:nvSpPr>
          <p:cNvPr id="70" name="Google Shape;346;p40">
            <a:extLst>
              <a:ext uri="{FF2B5EF4-FFF2-40B4-BE49-F238E27FC236}">
                <a16:creationId xmlns:a16="http://schemas.microsoft.com/office/drawing/2014/main" id="{19394474-82B0-465F-A7F2-CBC0A176626D}"/>
              </a:ext>
            </a:extLst>
          </p:cNvPr>
          <p:cNvSpPr txBox="1">
            <a:spLocks/>
          </p:cNvSpPr>
          <p:nvPr/>
        </p:nvSpPr>
        <p:spPr>
          <a:xfrm>
            <a:off x="2810164" y="1683444"/>
            <a:ext cx="2881200"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Learns how to classify real vs fake</a:t>
            </a:r>
            <a:endParaRPr lang="en-SG" sz="1200" i="1" dirty="0"/>
          </a:p>
        </p:txBody>
      </p:sp>
      <p:cxnSp>
        <p:nvCxnSpPr>
          <p:cNvPr id="9" name="Straight Arrow Connector 8">
            <a:extLst>
              <a:ext uri="{FF2B5EF4-FFF2-40B4-BE49-F238E27FC236}">
                <a16:creationId xmlns:a16="http://schemas.microsoft.com/office/drawing/2014/main" id="{79EF3551-D4F2-4346-A263-D17812EB40A0}"/>
              </a:ext>
            </a:extLst>
          </p:cNvPr>
          <p:cNvCxnSpPr/>
          <p:nvPr/>
        </p:nvCxnSpPr>
        <p:spPr>
          <a:xfrm>
            <a:off x="2325600" y="1339200"/>
            <a:ext cx="100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52BA2AD-90D4-405C-944A-BC8E3952D242}"/>
              </a:ext>
            </a:extLst>
          </p:cNvPr>
          <p:cNvCxnSpPr/>
          <p:nvPr/>
        </p:nvCxnSpPr>
        <p:spPr>
          <a:xfrm>
            <a:off x="5135654" y="1339200"/>
            <a:ext cx="100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Google Shape;346;p40">
            <a:extLst>
              <a:ext uri="{FF2B5EF4-FFF2-40B4-BE49-F238E27FC236}">
                <a16:creationId xmlns:a16="http://schemas.microsoft.com/office/drawing/2014/main" id="{1A2E8401-ACDD-4940-9FE1-328ED309AC29}"/>
              </a:ext>
            </a:extLst>
          </p:cNvPr>
          <p:cNvSpPr txBox="1">
            <a:spLocks/>
          </p:cNvSpPr>
          <p:nvPr/>
        </p:nvSpPr>
        <p:spPr>
          <a:xfrm>
            <a:off x="2098561" y="783242"/>
            <a:ext cx="1354077"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‘Here is a real and a fake painting’</a:t>
            </a:r>
            <a:endParaRPr lang="en-SG" sz="1200" i="1" dirty="0"/>
          </a:p>
        </p:txBody>
      </p:sp>
      <p:pic>
        <p:nvPicPr>
          <p:cNvPr id="81" name="Picture 6" descr="Artist Male - Painter Artist Icon, HD Png Download , Transparent Png Image  - PNGitem">
            <a:extLst>
              <a:ext uri="{FF2B5EF4-FFF2-40B4-BE49-F238E27FC236}">
                <a16:creationId xmlns:a16="http://schemas.microsoft.com/office/drawing/2014/main" id="{F1C798B4-9CCA-4B47-A71A-68DE850C8CE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989" b="92203" l="5233" r="94186">
                        <a14:foregroundMark x1="36860" y1="11073" x2="36860" y2="11073"/>
                        <a14:foregroundMark x1="33140" y1="12881" x2="33140" y2="12881"/>
                        <a14:foregroundMark x1="23953" y1="15028" x2="23953" y2="15028"/>
                        <a14:foregroundMark x1="25465" y1="14576" x2="25465" y2="14576"/>
                        <a14:foregroundMark x1="25465" y1="14576" x2="25465" y2="14576"/>
                        <a14:foregroundMark x1="26860" y1="15367" x2="26860" y2="16045"/>
                        <a14:foregroundMark x1="27326" y1="16610" x2="27907" y2="18644"/>
                        <a14:foregroundMark x1="28256" y1="19887" x2="28721" y2="19887"/>
                        <a14:foregroundMark x1="28721" y1="19887" x2="29070" y2="19435"/>
                        <a14:foregroundMark x1="32093" y1="15932" x2="33140" y2="15932"/>
                        <a14:foregroundMark x1="39651" y1="15254" x2="40116" y2="15254"/>
                        <a14:foregroundMark x1="40116" y1="15254" x2="40116" y2="15254"/>
                        <a14:foregroundMark x1="42326" y1="14463" x2="45000" y2="15141"/>
                        <a14:foregroundMark x1="39302" y1="5989" x2="39302" y2="5989"/>
                        <a14:foregroundMark x1="74767" y1="15593" x2="74767" y2="15593"/>
                        <a14:foregroundMark x1="92791" y1="59661" x2="92791" y2="59661"/>
                        <a14:foregroundMark x1="71279" y1="92429" x2="71279" y2="92429"/>
                        <a14:foregroundMark x1="35581" y1="71299" x2="35581" y2="71299"/>
                        <a14:foregroundMark x1="11628" y1="68701" x2="11628" y2="68701"/>
                        <a14:foregroundMark x1="55581" y1="54576" x2="55581" y2="54576"/>
                        <a14:foregroundMark x1="47674" y1="80113" x2="47674" y2="80113"/>
                        <a14:foregroundMark x1="5233" y1="79661" x2="5233" y2="79661"/>
                        <a14:foregroundMark x1="94186" y1="76610" x2="94186" y2="76610"/>
                      </a14:backgroundRemoval>
                    </a14:imgEffect>
                  </a14:imgLayer>
                </a14:imgProps>
              </a:ext>
              <a:ext uri="{28A0092B-C50C-407E-A947-70E740481C1C}">
                <a14:useLocalDpi xmlns:a14="http://schemas.microsoft.com/office/drawing/2010/main" val="0"/>
              </a:ext>
            </a:extLst>
          </a:blip>
          <a:srcRect/>
          <a:stretch>
            <a:fillRect/>
          </a:stretch>
        </p:blipFill>
        <p:spPr bwMode="auto">
          <a:xfrm>
            <a:off x="6586990" y="925215"/>
            <a:ext cx="877544" cy="903190"/>
          </a:xfrm>
          <a:prstGeom prst="rect">
            <a:avLst/>
          </a:prstGeom>
          <a:noFill/>
          <a:extLst>
            <a:ext uri="{909E8E84-426E-40DD-AFC4-6F175D3DCCD1}">
              <a14:hiddenFill xmlns:a14="http://schemas.microsoft.com/office/drawing/2010/main">
                <a:solidFill>
                  <a:srgbClr val="FFFFFF"/>
                </a:solidFill>
              </a14:hiddenFill>
            </a:ext>
          </a:extLst>
        </p:spPr>
      </p:pic>
      <p:sp>
        <p:nvSpPr>
          <p:cNvPr id="82" name="Google Shape;346;p40">
            <a:extLst>
              <a:ext uri="{FF2B5EF4-FFF2-40B4-BE49-F238E27FC236}">
                <a16:creationId xmlns:a16="http://schemas.microsoft.com/office/drawing/2014/main" id="{DCACBBC2-BC1F-4D83-9914-3E9EC88DCCA4}"/>
              </a:ext>
            </a:extLst>
          </p:cNvPr>
          <p:cNvSpPr txBox="1">
            <a:spLocks/>
          </p:cNvSpPr>
          <p:nvPr/>
        </p:nvSpPr>
        <p:spPr>
          <a:xfrm>
            <a:off x="5604839" y="1697321"/>
            <a:ext cx="2881200"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Take in inputs and improves </a:t>
            </a:r>
          </a:p>
          <a:p>
            <a:pPr marL="0" indent="0">
              <a:buSzPts val="1100"/>
              <a:buFont typeface="Arial"/>
              <a:buNone/>
            </a:pPr>
            <a:r>
              <a:rPr lang="en-US" sz="1200" i="1" dirty="0"/>
              <a:t>on generating fakes</a:t>
            </a:r>
            <a:endParaRPr lang="en-SG" sz="1200" i="1" dirty="0"/>
          </a:p>
        </p:txBody>
      </p:sp>
      <p:sp>
        <p:nvSpPr>
          <p:cNvPr id="83" name="Google Shape;346;p40">
            <a:extLst>
              <a:ext uri="{FF2B5EF4-FFF2-40B4-BE49-F238E27FC236}">
                <a16:creationId xmlns:a16="http://schemas.microsoft.com/office/drawing/2014/main" id="{3E96E5A7-F7CE-4532-99BB-ED6A938E0866}"/>
              </a:ext>
            </a:extLst>
          </p:cNvPr>
          <p:cNvSpPr txBox="1">
            <a:spLocks/>
          </p:cNvSpPr>
          <p:nvPr/>
        </p:nvSpPr>
        <p:spPr>
          <a:xfrm>
            <a:off x="4956552" y="723347"/>
            <a:ext cx="1354077"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‘This is real because…and this is fake because….’</a:t>
            </a:r>
            <a:endParaRPr lang="en-SG" sz="1200" i="1" dirty="0"/>
          </a:p>
        </p:txBody>
      </p:sp>
      <p:pic>
        <p:nvPicPr>
          <p:cNvPr id="84" name="Picture 6" descr="Artist Male - Painter Artist Icon, HD Png Download , Transparent Png Image  - PNGitem">
            <a:extLst>
              <a:ext uri="{FF2B5EF4-FFF2-40B4-BE49-F238E27FC236}">
                <a16:creationId xmlns:a16="http://schemas.microsoft.com/office/drawing/2014/main" id="{9554E26D-6CA2-48E4-BB32-EFD5F7EFD1F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989" b="92203" l="5233" r="94186">
                        <a14:foregroundMark x1="36860" y1="11073" x2="36860" y2="11073"/>
                        <a14:foregroundMark x1="33140" y1="12881" x2="33140" y2="12881"/>
                        <a14:foregroundMark x1="23953" y1="15028" x2="23953" y2="15028"/>
                        <a14:foregroundMark x1="25465" y1="14576" x2="25465" y2="14576"/>
                        <a14:foregroundMark x1="25465" y1="14576" x2="25465" y2="14576"/>
                        <a14:foregroundMark x1="26860" y1="15367" x2="26860" y2="16045"/>
                        <a14:foregroundMark x1="27326" y1="16610" x2="27907" y2="18644"/>
                        <a14:foregroundMark x1="28256" y1="19887" x2="28721" y2="19887"/>
                        <a14:foregroundMark x1="28721" y1="19887" x2="29070" y2="19435"/>
                        <a14:foregroundMark x1="32093" y1="15932" x2="33140" y2="15932"/>
                        <a14:foregroundMark x1="39651" y1="15254" x2="40116" y2="15254"/>
                        <a14:foregroundMark x1="40116" y1="15254" x2="40116" y2="15254"/>
                        <a14:foregroundMark x1="42326" y1="14463" x2="45000" y2="15141"/>
                        <a14:foregroundMark x1="39302" y1="5989" x2="39302" y2="5989"/>
                        <a14:foregroundMark x1="74767" y1="15593" x2="74767" y2="15593"/>
                        <a14:foregroundMark x1="92791" y1="59661" x2="92791" y2="59661"/>
                        <a14:foregroundMark x1="71279" y1="92429" x2="71279" y2="92429"/>
                        <a14:foregroundMark x1="35581" y1="71299" x2="35581" y2="71299"/>
                        <a14:foregroundMark x1="11628" y1="68701" x2="11628" y2="68701"/>
                        <a14:foregroundMark x1="55581" y1="54576" x2="55581" y2="54576"/>
                        <a14:foregroundMark x1="47674" y1="80113" x2="47674" y2="80113"/>
                        <a14:foregroundMark x1="5233" y1="79661" x2="5233" y2="79661"/>
                        <a14:foregroundMark x1="94186" y1="76610" x2="94186" y2="76610"/>
                      </a14:backgroundRemoval>
                    </a14:imgEffect>
                  </a14:imgLayer>
                </a14:imgProps>
              </a:ext>
              <a:ext uri="{28A0092B-C50C-407E-A947-70E740481C1C}">
                <a14:useLocalDpi xmlns:a14="http://schemas.microsoft.com/office/drawing/2010/main" val="0"/>
              </a:ext>
            </a:extLst>
          </a:blip>
          <a:srcRect/>
          <a:stretch>
            <a:fillRect/>
          </a:stretch>
        </p:blipFill>
        <p:spPr bwMode="auto">
          <a:xfrm>
            <a:off x="860724" y="3068795"/>
            <a:ext cx="877544" cy="903190"/>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346;p40">
            <a:extLst>
              <a:ext uri="{FF2B5EF4-FFF2-40B4-BE49-F238E27FC236}">
                <a16:creationId xmlns:a16="http://schemas.microsoft.com/office/drawing/2014/main" id="{E5E0AA08-B55F-4644-AF42-7E0ED9D15F8B}"/>
              </a:ext>
            </a:extLst>
          </p:cNvPr>
          <p:cNvSpPr txBox="1">
            <a:spLocks/>
          </p:cNvSpPr>
          <p:nvPr/>
        </p:nvSpPr>
        <p:spPr>
          <a:xfrm>
            <a:off x="-217313" y="3838543"/>
            <a:ext cx="2881200"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Paints 5 fakes</a:t>
            </a:r>
            <a:endParaRPr lang="en-SG" sz="1200" i="1" dirty="0"/>
          </a:p>
        </p:txBody>
      </p:sp>
      <p:pic>
        <p:nvPicPr>
          <p:cNvPr id="86" name="Picture 4" descr="Detective Cartoon">
            <a:extLst>
              <a:ext uri="{FF2B5EF4-FFF2-40B4-BE49-F238E27FC236}">
                <a16:creationId xmlns:a16="http://schemas.microsoft.com/office/drawing/2014/main" id="{66E3D74A-FAFE-4CC1-966F-25C6145B242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00" b="94231" l="10000" r="90000">
                        <a14:foregroundMark x1="43222" y1="24231" x2="43222" y2="24231"/>
                        <a14:foregroundMark x1="30222" y1="94231" x2="30222" y2="94231"/>
                        <a14:foregroundMark x1="58778" y1="84808" x2="58778" y2="84808"/>
                        <a14:foregroundMark x1="45667" y1="5000" x2="45667" y2="5000"/>
                        <a14:foregroundMark x1="65889" y1="91346" x2="65889" y2="91346"/>
                      </a14:backgroundRemoval>
                    </a14:imgEffect>
                  </a14:imgLayer>
                </a14:imgProps>
              </a:ext>
              <a:ext uri="{28A0092B-C50C-407E-A947-70E740481C1C}">
                <a14:useLocalDpi xmlns:a14="http://schemas.microsoft.com/office/drawing/2010/main" val="0"/>
              </a:ext>
            </a:extLst>
          </a:blip>
          <a:srcRect/>
          <a:stretch>
            <a:fillRect/>
          </a:stretch>
        </p:blipFill>
        <p:spPr bwMode="auto">
          <a:xfrm>
            <a:off x="3688650" y="3156842"/>
            <a:ext cx="1286187" cy="743130"/>
          </a:xfrm>
          <a:prstGeom prst="rect">
            <a:avLst/>
          </a:prstGeom>
          <a:noFill/>
          <a:extLst>
            <a:ext uri="{909E8E84-426E-40DD-AFC4-6F175D3DCCD1}">
              <a14:hiddenFill xmlns:a14="http://schemas.microsoft.com/office/drawing/2010/main">
                <a:solidFill>
                  <a:srgbClr val="FFFFFF"/>
                </a:solidFill>
              </a14:hiddenFill>
            </a:ext>
          </a:extLst>
        </p:spPr>
      </p:pic>
      <p:sp>
        <p:nvSpPr>
          <p:cNvPr id="87" name="Google Shape;346;p40">
            <a:extLst>
              <a:ext uri="{FF2B5EF4-FFF2-40B4-BE49-F238E27FC236}">
                <a16:creationId xmlns:a16="http://schemas.microsoft.com/office/drawing/2014/main" id="{68209CF2-D77F-4796-B878-4B128F6E6FF7}"/>
              </a:ext>
            </a:extLst>
          </p:cNvPr>
          <p:cNvSpPr txBox="1">
            <a:spLocks/>
          </p:cNvSpPr>
          <p:nvPr/>
        </p:nvSpPr>
        <p:spPr>
          <a:xfrm>
            <a:off x="2891143" y="3874689"/>
            <a:ext cx="2881200"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Checks to see if they are real</a:t>
            </a:r>
            <a:endParaRPr lang="en-SG" sz="1200" i="1" dirty="0"/>
          </a:p>
        </p:txBody>
      </p:sp>
      <p:cxnSp>
        <p:nvCxnSpPr>
          <p:cNvPr id="88" name="Straight Arrow Connector 87">
            <a:extLst>
              <a:ext uri="{FF2B5EF4-FFF2-40B4-BE49-F238E27FC236}">
                <a16:creationId xmlns:a16="http://schemas.microsoft.com/office/drawing/2014/main" id="{7C7C7887-377A-466A-9370-F7964D1ED7E5}"/>
              </a:ext>
            </a:extLst>
          </p:cNvPr>
          <p:cNvCxnSpPr/>
          <p:nvPr/>
        </p:nvCxnSpPr>
        <p:spPr>
          <a:xfrm>
            <a:off x="2383371" y="3531003"/>
            <a:ext cx="100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9634567-5E62-4581-AB42-B89D0159C8A2}"/>
              </a:ext>
            </a:extLst>
          </p:cNvPr>
          <p:cNvCxnSpPr/>
          <p:nvPr/>
        </p:nvCxnSpPr>
        <p:spPr>
          <a:xfrm>
            <a:off x="5193425" y="3531003"/>
            <a:ext cx="100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Google Shape;346;p40">
            <a:extLst>
              <a:ext uri="{FF2B5EF4-FFF2-40B4-BE49-F238E27FC236}">
                <a16:creationId xmlns:a16="http://schemas.microsoft.com/office/drawing/2014/main" id="{ACBED4B3-50FB-4845-A9B7-9470924D6288}"/>
              </a:ext>
            </a:extLst>
          </p:cNvPr>
          <p:cNvSpPr txBox="1">
            <a:spLocks/>
          </p:cNvSpPr>
          <p:nvPr/>
        </p:nvSpPr>
        <p:spPr>
          <a:xfrm>
            <a:off x="2156332" y="2975045"/>
            <a:ext cx="1354077"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‘Here are 5 real paintings’</a:t>
            </a:r>
            <a:endParaRPr lang="en-SG" sz="1200" i="1" dirty="0"/>
          </a:p>
        </p:txBody>
      </p:sp>
      <p:sp>
        <p:nvSpPr>
          <p:cNvPr id="91" name="Google Shape;346;p40">
            <a:extLst>
              <a:ext uri="{FF2B5EF4-FFF2-40B4-BE49-F238E27FC236}">
                <a16:creationId xmlns:a16="http://schemas.microsoft.com/office/drawing/2014/main" id="{9A66A0C6-F278-4356-BFB3-A67AEEA73A91}"/>
              </a:ext>
            </a:extLst>
          </p:cNvPr>
          <p:cNvSpPr txBox="1">
            <a:spLocks/>
          </p:cNvSpPr>
          <p:nvPr/>
        </p:nvSpPr>
        <p:spPr>
          <a:xfrm>
            <a:off x="5039352" y="2915150"/>
            <a:ext cx="1354077"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‘2 are real and 3 are fake’</a:t>
            </a:r>
            <a:endParaRPr lang="en-SG" sz="1200" i="1" dirty="0"/>
          </a:p>
        </p:txBody>
      </p:sp>
      <p:sp>
        <p:nvSpPr>
          <p:cNvPr id="92" name="Google Shape;346;p40">
            <a:extLst>
              <a:ext uri="{FF2B5EF4-FFF2-40B4-BE49-F238E27FC236}">
                <a16:creationId xmlns:a16="http://schemas.microsoft.com/office/drawing/2014/main" id="{0D27B83A-732A-448D-BA85-E5287CFF4641}"/>
              </a:ext>
            </a:extLst>
          </p:cNvPr>
          <p:cNvSpPr txBox="1">
            <a:spLocks/>
          </p:cNvSpPr>
          <p:nvPr/>
        </p:nvSpPr>
        <p:spPr>
          <a:xfrm>
            <a:off x="6368400" y="3290590"/>
            <a:ext cx="1354077"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Performance of how the entire GAN</a:t>
            </a:r>
            <a:endParaRPr lang="en-SG" sz="1200" i="1" dirty="0"/>
          </a:p>
        </p:txBody>
      </p:sp>
    </p:spTree>
    <p:extLst>
      <p:ext uri="{BB962C8B-B14F-4D97-AF65-F5344CB8AC3E}">
        <p14:creationId xmlns:p14="http://schemas.microsoft.com/office/powerpoint/2010/main" val="168776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9" grpId="0"/>
      <p:bldP spid="82" grpId="0"/>
      <p:bldP spid="83" grpId="0"/>
      <p:bldP spid="85" grpId="0"/>
      <p:bldP spid="87" grpId="0"/>
      <p:bldP spid="90" grpId="0"/>
      <p:bldP spid="91" grpId="0"/>
      <p:bldP spid="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58" name="Google Shape;358;p40"/>
          <p:cNvSpPr txBox="1">
            <a:spLocks noGrp="1"/>
          </p:cNvSpPr>
          <p:nvPr>
            <p:ph type="title"/>
          </p:nvPr>
        </p:nvSpPr>
        <p:spPr>
          <a:xfrm>
            <a:off x="309281" y="2167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Generator Model</a:t>
            </a:r>
            <a:endParaRPr dirty="0"/>
          </a:p>
        </p:txBody>
      </p:sp>
      <p:sp>
        <p:nvSpPr>
          <p:cNvPr id="92" name="Google Shape;346;p40">
            <a:extLst>
              <a:ext uri="{FF2B5EF4-FFF2-40B4-BE49-F238E27FC236}">
                <a16:creationId xmlns:a16="http://schemas.microsoft.com/office/drawing/2014/main" id="{0D27B83A-732A-448D-BA85-E5287CFF4641}"/>
              </a:ext>
            </a:extLst>
          </p:cNvPr>
          <p:cNvSpPr txBox="1">
            <a:spLocks/>
          </p:cNvSpPr>
          <p:nvPr/>
        </p:nvSpPr>
        <p:spPr>
          <a:xfrm>
            <a:off x="439347" y="879900"/>
            <a:ext cx="1354077"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400" b="1" i="1" dirty="0"/>
              <a:t>Generator</a:t>
            </a:r>
            <a:endParaRPr lang="en-SG" sz="1400" b="1" i="1" dirty="0"/>
          </a:p>
        </p:txBody>
      </p:sp>
      <p:pic>
        <p:nvPicPr>
          <p:cNvPr id="8194" name="Picture 2" descr="Example of the GAN Generator Model">
            <a:extLst>
              <a:ext uri="{FF2B5EF4-FFF2-40B4-BE49-F238E27FC236}">
                <a16:creationId xmlns:a16="http://schemas.microsoft.com/office/drawing/2014/main" id="{349A12B6-9F91-4748-879B-6CD29A2B3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49" y="1339500"/>
            <a:ext cx="1363908" cy="19198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able&#10;&#10;Description automatically generated">
            <a:extLst>
              <a:ext uri="{FF2B5EF4-FFF2-40B4-BE49-F238E27FC236}">
                <a16:creationId xmlns:a16="http://schemas.microsoft.com/office/drawing/2014/main" id="{00F0E6C6-1CAE-4CA4-AA92-7F30553504C7}"/>
              </a:ext>
            </a:extLst>
          </p:cNvPr>
          <p:cNvPicPr>
            <a:picLocks noChangeAspect="1"/>
          </p:cNvPicPr>
          <p:nvPr/>
        </p:nvPicPr>
        <p:blipFill>
          <a:blip r:embed="rId4"/>
          <a:stretch>
            <a:fillRect/>
          </a:stretch>
        </p:blipFill>
        <p:spPr>
          <a:xfrm>
            <a:off x="2449664" y="1041747"/>
            <a:ext cx="3131925" cy="3211137"/>
          </a:xfrm>
          <a:prstGeom prst="rect">
            <a:avLst/>
          </a:prstGeom>
        </p:spPr>
      </p:pic>
      <p:sp>
        <p:nvSpPr>
          <p:cNvPr id="13" name="Google Shape;346;p40">
            <a:extLst>
              <a:ext uri="{FF2B5EF4-FFF2-40B4-BE49-F238E27FC236}">
                <a16:creationId xmlns:a16="http://schemas.microsoft.com/office/drawing/2014/main" id="{EAEC8F99-EA43-45CC-A2B3-970BB9F40B70}"/>
              </a:ext>
            </a:extLst>
          </p:cNvPr>
          <p:cNvSpPr txBox="1">
            <a:spLocks/>
          </p:cNvSpPr>
          <p:nvPr/>
        </p:nvSpPr>
        <p:spPr>
          <a:xfrm>
            <a:off x="5812738" y="2341950"/>
            <a:ext cx="2544278"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endParaRPr lang="en-US" sz="1200" dirty="0"/>
          </a:p>
          <a:p>
            <a:pPr marL="171450" indent="-171450" algn="l">
              <a:buSzPts val="1100"/>
              <a:buFont typeface="Arial" panose="020B0604020202020204" pitchFamily="34" charset="0"/>
              <a:buChar char="•"/>
            </a:pPr>
            <a:r>
              <a:rPr lang="en-US" sz="1200" dirty="0"/>
              <a:t>The latent space recommended is a defined vector of Gaussian-distributed values</a:t>
            </a:r>
          </a:p>
          <a:p>
            <a:pPr marL="171450" indent="-171450" algn="l">
              <a:buSzPts val="1100"/>
              <a:buFont typeface="Arial" panose="020B0604020202020204" pitchFamily="34" charset="0"/>
              <a:buChar char="•"/>
            </a:pPr>
            <a:endParaRPr lang="en-US" sz="1200" dirty="0"/>
          </a:p>
          <a:p>
            <a:pPr marL="171450" indent="-171450" algn="l">
              <a:buSzPts val="1100"/>
              <a:buFont typeface="Arial" panose="020B0604020202020204" pitchFamily="34" charset="0"/>
              <a:buChar char="•"/>
            </a:pPr>
            <a:r>
              <a:rPr lang="en-US" sz="1200" dirty="0"/>
              <a:t>The generator model will draw random points from the latent space randomly and feed them into the generator model during training and this will serve as 'noise'</a:t>
            </a:r>
          </a:p>
          <a:p>
            <a:pPr marL="171450" indent="-171450" algn="l">
              <a:buSzPts val="1100"/>
              <a:buFont typeface="Arial" panose="020B0604020202020204" pitchFamily="34" charset="0"/>
              <a:buChar char="•"/>
            </a:pPr>
            <a:endParaRPr lang="en-US" sz="1200" dirty="0"/>
          </a:p>
          <a:p>
            <a:pPr marL="171450" indent="-171450" algn="l">
              <a:buSzPts val="1100"/>
              <a:buFont typeface="Arial" panose="020B0604020202020204" pitchFamily="34" charset="0"/>
              <a:buChar char="•"/>
            </a:pPr>
            <a:r>
              <a:rPr lang="en-US" sz="1200" dirty="0"/>
              <a:t>Slowly </a:t>
            </a:r>
            <a:r>
              <a:rPr lang="en-US" sz="1200" dirty="0" err="1"/>
              <a:t>upsamples</a:t>
            </a:r>
            <a:r>
              <a:rPr lang="en-US" sz="1200" dirty="0"/>
              <a:t> until ideal output is reached</a:t>
            </a:r>
          </a:p>
          <a:p>
            <a:pPr marL="171450" indent="-171450" algn="l">
              <a:buSzPts val="1100"/>
              <a:buFont typeface="Arial" panose="020B0604020202020204" pitchFamily="34" charset="0"/>
              <a:buChar char="•"/>
            </a:pPr>
            <a:endParaRPr lang="en-US" sz="1200" dirty="0"/>
          </a:p>
          <a:p>
            <a:pPr marL="171450" indent="-171450" algn="l">
              <a:buSzPts val="1100"/>
              <a:buFont typeface="Arial" panose="020B0604020202020204" pitchFamily="34" charset="0"/>
              <a:buChar char="•"/>
            </a:pPr>
            <a:r>
              <a:rPr lang="en-US" sz="1200" dirty="0"/>
              <a:t>Last layer with tanh activation so output is between [-1,1]</a:t>
            </a:r>
            <a:endParaRPr lang="en-SG" sz="1200" dirty="0"/>
          </a:p>
        </p:txBody>
      </p:sp>
    </p:spTree>
    <p:extLst>
      <p:ext uri="{BB962C8B-B14F-4D97-AF65-F5344CB8AC3E}">
        <p14:creationId xmlns:p14="http://schemas.microsoft.com/office/powerpoint/2010/main" val="63814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58" name="Google Shape;358;p40"/>
          <p:cNvSpPr txBox="1">
            <a:spLocks noGrp="1"/>
          </p:cNvSpPr>
          <p:nvPr>
            <p:ph type="title"/>
          </p:nvPr>
        </p:nvSpPr>
        <p:spPr>
          <a:xfrm>
            <a:off x="309281" y="2167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Discriminator Model</a:t>
            </a:r>
            <a:endParaRPr dirty="0"/>
          </a:p>
        </p:txBody>
      </p:sp>
      <p:pic>
        <p:nvPicPr>
          <p:cNvPr id="8196" name="Picture 4" descr="Example of the GAN Discriminator Model">
            <a:extLst>
              <a:ext uri="{FF2B5EF4-FFF2-40B4-BE49-F238E27FC236}">
                <a16:creationId xmlns:a16="http://schemas.microsoft.com/office/drawing/2014/main" id="{14CA7A8C-FB50-46BA-BE2D-977A50E01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85" y="1339500"/>
            <a:ext cx="1414927" cy="1919813"/>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46;p40">
            <a:extLst>
              <a:ext uri="{FF2B5EF4-FFF2-40B4-BE49-F238E27FC236}">
                <a16:creationId xmlns:a16="http://schemas.microsoft.com/office/drawing/2014/main" id="{41DDDA32-01BB-4760-8EB1-3DCF8E496EF0}"/>
              </a:ext>
            </a:extLst>
          </p:cNvPr>
          <p:cNvSpPr txBox="1">
            <a:spLocks/>
          </p:cNvSpPr>
          <p:nvPr/>
        </p:nvSpPr>
        <p:spPr>
          <a:xfrm>
            <a:off x="437685" y="879900"/>
            <a:ext cx="1354077"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400" b="1" i="1" dirty="0"/>
              <a:t>Discriminator</a:t>
            </a:r>
            <a:endParaRPr lang="en-SG" sz="1400" b="1" i="1" dirty="0"/>
          </a:p>
        </p:txBody>
      </p:sp>
      <p:pic>
        <p:nvPicPr>
          <p:cNvPr id="3" name="Picture 2" descr="Table&#10;&#10;Description automatically generated">
            <a:extLst>
              <a:ext uri="{FF2B5EF4-FFF2-40B4-BE49-F238E27FC236}">
                <a16:creationId xmlns:a16="http://schemas.microsoft.com/office/drawing/2014/main" id="{8B197F7F-06EE-40BB-9F4C-821499F8218E}"/>
              </a:ext>
            </a:extLst>
          </p:cNvPr>
          <p:cNvPicPr>
            <a:picLocks noChangeAspect="1"/>
          </p:cNvPicPr>
          <p:nvPr/>
        </p:nvPicPr>
        <p:blipFill>
          <a:blip r:embed="rId4"/>
          <a:stretch>
            <a:fillRect/>
          </a:stretch>
        </p:blipFill>
        <p:spPr>
          <a:xfrm>
            <a:off x="2194559" y="1199591"/>
            <a:ext cx="3219755" cy="3010840"/>
          </a:xfrm>
          <a:prstGeom prst="rect">
            <a:avLst/>
          </a:prstGeom>
        </p:spPr>
      </p:pic>
      <p:sp>
        <p:nvSpPr>
          <p:cNvPr id="11" name="Google Shape;346;p40">
            <a:extLst>
              <a:ext uri="{FF2B5EF4-FFF2-40B4-BE49-F238E27FC236}">
                <a16:creationId xmlns:a16="http://schemas.microsoft.com/office/drawing/2014/main" id="{B069F79F-B5A3-4261-8080-A7F21DE875DA}"/>
              </a:ext>
            </a:extLst>
          </p:cNvPr>
          <p:cNvSpPr txBox="1">
            <a:spLocks/>
          </p:cNvSpPr>
          <p:nvPr/>
        </p:nvSpPr>
        <p:spPr>
          <a:xfrm>
            <a:off x="5812738" y="2341950"/>
            <a:ext cx="2544278"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171450" indent="-171450" algn="l">
              <a:buSzPts val="1100"/>
              <a:buFont typeface="Arial" panose="020B0604020202020204" pitchFamily="34" charset="0"/>
              <a:buChar char="•"/>
            </a:pPr>
            <a:r>
              <a:rPr lang="en-US" sz="1200" dirty="0"/>
              <a:t>The discriminator model will take in our input (64 x 64 images) and return a binary classification</a:t>
            </a:r>
          </a:p>
          <a:p>
            <a:pPr marL="171450" indent="-171450" algn="l">
              <a:buSzPts val="1100"/>
              <a:buFont typeface="Arial" panose="020B0604020202020204" pitchFamily="34" charset="0"/>
              <a:buChar char="•"/>
            </a:pPr>
            <a:endParaRPr lang="en-US" sz="1200" dirty="0"/>
          </a:p>
          <a:p>
            <a:pPr marL="171450" indent="-171450" algn="l">
              <a:buSzPts val="1100"/>
              <a:buFont typeface="Arial" panose="020B0604020202020204" pitchFamily="34" charset="0"/>
              <a:buChar char="•"/>
            </a:pPr>
            <a:r>
              <a:rPr lang="en-US" sz="1200" dirty="0"/>
              <a:t>Starts off with a normal conv layer followed by </a:t>
            </a:r>
            <a:r>
              <a:rPr lang="en-US" sz="1200" dirty="0" err="1"/>
              <a:t>downsampling</a:t>
            </a:r>
            <a:endParaRPr lang="en-US" sz="1200" dirty="0"/>
          </a:p>
          <a:p>
            <a:pPr marL="171450" indent="-171450" algn="l">
              <a:buSzPts val="1100"/>
              <a:buFont typeface="Arial" panose="020B0604020202020204" pitchFamily="34" charset="0"/>
              <a:buChar char="•"/>
            </a:pPr>
            <a:endParaRPr lang="en-US" sz="1200" dirty="0"/>
          </a:p>
          <a:p>
            <a:pPr marL="171450" indent="-171450" algn="l">
              <a:buSzPts val="1100"/>
              <a:buFont typeface="Arial" panose="020B0604020202020204" pitchFamily="34" charset="0"/>
              <a:buChar char="•"/>
            </a:pPr>
            <a:r>
              <a:rPr lang="en-US" sz="1200" dirty="0"/>
              <a:t>No pooling layers used, but instead used </a:t>
            </a:r>
            <a:r>
              <a:rPr lang="en-US" sz="1200" dirty="0" err="1"/>
              <a:t>strided</a:t>
            </a:r>
            <a:r>
              <a:rPr lang="en-US" sz="1200" dirty="0"/>
              <a:t> convolutions</a:t>
            </a:r>
          </a:p>
          <a:p>
            <a:pPr marL="171450" indent="-171450" algn="l">
              <a:buSzPts val="1100"/>
              <a:buFont typeface="Arial" panose="020B0604020202020204" pitchFamily="34" charset="0"/>
              <a:buChar char="•"/>
            </a:pPr>
            <a:endParaRPr lang="en-US" sz="1200" dirty="0"/>
          </a:p>
          <a:p>
            <a:pPr marL="171450" indent="-171450" algn="l">
              <a:buSzPts val="1100"/>
              <a:buFont typeface="Arial" panose="020B0604020202020204" pitchFamily="34" charset="0"/>
              <a:buChar char="•"/>
            </a:pPr>
            <a:r>
              <a:rPr lang="en-US" sz="1200" dirty="0"/>
              <a:t>Last layer with sigmoid activation for binary classification</a:t>
            </a:r>
            <a:endParaRPr lang="en-SG" sz="1200" dirty="0"/>
          </a:p>
        </p:txBody>
      </p:sp>
    </p:spTree>
    <p:extLst>
      <p:ext uri="{BB962C8B-B14F-4D97-AF65-F5344CB8AC3E}">
        <p14:creationId xmlns:p14="http://schemas.microsoft.com/office/powerpoint/2010/main" val="3655111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58" name="Google Shape;358;p40"/>
          <p:cNvSpPr txBox="1">
            <a:spLocks noGrp="1"/>
          </p:cNvSpPr>
          <p:nvPr>
            <p:ph type="title"/>
          </p:nvPr>
        </p:nvSpPr>
        <p:spPr>
          <a:xfrm>
            <a:off x="309281" y="2167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GAN Architecture</a:t>
            </a:r>
            <a:endParaRPr dirty="0"/>
          </a:p>
        </p:txBody>
      </p:sp>
      <p:pic>
        <p:nvPicPr>
          <p:cNvPr id="8198" name="Picture 6" descr="Example of the Generative Adversarial Network Model Architecture">
            <a:extLst>
              <a:ext uri="{FF2B5EF4-FFF2-40B4-BE49-F238E27FC236}">
                <a16:creationId xmlns:a16="http://schemas.microsoft.com/office/drawing/2014/main" id="{5684BC4D-BC00-4296-90BA-8A32686AA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02" y="1133621"/>
            <a:ext cx="2728423" cy="323118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346;p40">
            <a:extLst>
              <a:ext uri="{FF2B5EF4-FFF2-40B4-BE49-F238E27FC236}">
                <a16:creationId xmlns:a16="http://schemas.microsoft.com/office/drawing/2014/main" id="{E704B4EE-2990-40FF-972C-256FB515210F}"/>
              </a:ext>
            </a:extLst>
          </p:cNvPr>
          <p:cNvSpPr txBox="1">
            <a:spLocks/>
          </p:cNvSpPr>
          <p:nvPr/>
        </p:nvSpPr>
        <p:spPr>
          <a:xfrm>
            <a:off x="579198" y="718965"/>
            <a:ext cx="1354077"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400" b="1" i="1" dirty="0"/>
              <a:t>GAN</a:t>
            </a:r>
            <a:endParaRPr lang="en-SG" sz="1400" b="1" i="1" dirty="0"/>
          </a:p>
        </p:txBody>
      </p:sp>
      <p:pic>
        <p:nvPicPr>
          <p:cNvPr id="3" name="Picture 2" descr="Graphical user interface, text, application&#10;&#10;Description automatically generated">
            <a:extLst>
              <a:ext uri="{FF2B5EF4-FFF2-40B4-BE49-F238E27FC236}">
                <a16:creationId xmlns:a16="http://schemas.microsoft.com/office/drawing/2014/main" id="{88E51B88-C773-4117-BE99-554FDB8CDB30}"/>
              </a:ext>
            </a:extLst>
          </p:cNvPr>
          <p:cNvPicPr>
            <a:picLocks noChangeAspect="1"/>
          </p:cNvPicPr>
          <p:nvPr/>
        </p:nvPicPr>
        <p:blipFill rotWithShape="1">
          <a:blip r:embed="rId4"/>
          <a:srcRect l="1797"/>
          <a:stretch/>
        </p:blipFill>
        <p:spPr>
          <a:xfrm>
            <a:off x="3175646" y="1220394"/>
            <a:ext cx="2622253" cy="1693847"/>
          </a:xfrm>
          <a:prstGeom prst="rect">
            <a:avLst/>
          </a:prstGeom>
          <a:ln>
            <a:solidFill>
              <a:schemeClr val="tx1"/>
            </a:solidFill>
          </a:ln>
        </p:spPr>
      </p:pic>
      <p:pic>
        <p:nvPicPr>
          <p:cNvPr id="5" name="Picture 4" descr="Table&#10;&#10;Description automatically generated with medium confidence">
            <a:extLst>
              <a:ext uri="{FF2B5EF4-FFF2-40B4-BE49-F238E27FC236}">
                <a16:creationId xmlns:a16="http://schemas.microsoft.com/office/drawing/2014/main" id="{3CE6B3B0-9ED4-4AD6-82DF-F7B6C6014B97}"/>
              </a:ext>
            </a:extLst>
          </p:cNvPr>
          <p:cNvPicPr>
            <a:picLocks noChangeAspect="1"/>
          </p:cNvPicPr>
          <p:nvPr/>
        </p:nvPicPr>
        <p:blipFill>
          <a:blip r:embed="rId5"/>
          <a:stretch>
            <a:fillRect/>
          </a:stretch>
        </p:blipFill>
        <p:spPr>
          <a:xfrm>
            <a:off x="3117125" y="3001014"/>
            <a:ext cx="2793557" cy="1014360"/>
          </a:xfrm>
          <a:prstGeom prst="rect">
            <a:avLst/>
          </a:prstGeom>
        </p:spPr>
      </p:pic>
      <p:sp>
        <p:nvSpPr>
          <p:cNvPr id="13" name="Google Shape;346;p40">
            <a:extLst>
              <a:ext uri="{FF2B5EF4-FFF2-40B4-BE49-F238E27FC236}">
                <a16:creationId xmlns:a16="http://schemas.microsoft.com/office/drawing/2014/main" id="{6F041886-5B71-465D-9796-C57650D1C39A}"/>
              </a:ext>
            </a:extLst>
          </p:cNvPr>
          <p:cNvSpPr txBox="1">
            <a:spLocks/>
          </p:cNvSpPr>
          <p:nvPr/>
        </p:nvSpPr>
        <p:spPr>
          <a:xfrm>
            <a:off x="5910682" y="2293261"/>
            <a:ext cx="2544278"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171450" indent="-171450" algn="l">
              <a:buSzPts val="1100"/>
              <a:buFont typeface="Arial" panose="020B0604020202020204" pitchFamily="34" charset="0"/>
              <a:buChar char="•"/>
            </a:pPr>
            <a:r>
              <a:rPr lang="en-US" sz="1200" dirty="0"/>
              <a:t>Training for discriminator can be done independently so weights are frozen in the combined model</a:t>
            </a:r>
          </a:p>
          <a:p>
            <a:pPr marL="171450" indent="-171450" algn="l">
              <a:buSzPts val="1100"/>
              <a:buFont typeface="Arial" panose="020B0604020202020204" pitchFamily="34" charset="0"/>
              <a:buChar char="•"/>
            </a:pPr>
            <a:endParaRPr lang="en-US" sz="1200" dirty="0"/>
          </a:p>
          <a:p>
            <a:pPr marL="171450" indent="-171450" algn="l">
              <a:buSzPts val="1100"/>
              <a:buFont typeface="Arial" panose="020B0604020202020204" pitchFamily="34" charset="0"/>
              <a:buChar char="•"/>
            </a:pPr>
            <a:r>
              <a:rPr lang="en-US" sz="1200" dirty="0"/>
              <a:t>Stacks the generator and discriminator model on top of each other</a:t>
            </a:r>
          </a:p>
          <a:p>
            <a:pPr marL="171450" indent="-171450" algn="l">
              <a:buSzPts val="1100"/>
              <a:buFont typeface="Arial" panose="020B0604020202020204" pitchFamily="34" charset="0"/>
              <a:buChar char="•"/>
            </a:pPr>
            <a:endParaRPr lang="en-US" sz="1200" dirty="0"/>
          </a:p>
          <a:p>
            <a:pPr marL="171450" indent="-171450" algn="l">
              <a:buSzPts val="1100"/>
              <a:buFont typeface="Arial" panose="020B0604020202020204" pitchFamily="34" charset="0"/>
              <a:buChar char="•"/>
            </a:pPr>
            <a:r>
              <a:rPr lang="en-US" sz="1200" dirty="0"/>
              <a:t>Loss is still binary </a:t>
            </a:r>
            <a:r>
              <a:rPr lang="en-US" sz="1200" dirty="0" err="1"/>
              <a:t>crossentropy</a:t>
            </a:r>
            <a:r>
              <a:rPr lang="en-US" sz="1200" dirty="0"/>
              <a:t> as it is a classification problem</a:t>
            </a:r>
          </a:p>
          <a:p>
            <a:pPr marL="171450" indent="-171450" algn="l">
              <a:buSzPts val="1100"/>
              <a:buFont typeface="Arial" panose="020B0604020202020204" pitchFamily="34" charset="0"/>
              <a:buChar char="•"/>
            </a:pPr>
            <a:endParaRPr lang="en-US" sz="1200" dirty="0"/>
          </a:p>
          <a:p>
            <a:pPr marL="171450" indent="-171450" algn="l">
              <a:buSzPts val="1100"/>
              <a:buFont typeface="Arial" panose="020B0604020202020204" pitchFamily="34" charset="0"/>
              <a:buChar char="•"/>
            </a:pPr>
            <a:r>
              <a:rPr lang="en-US" sz="1200" dirty="0"/>
              <a:t>Not a CNN per se, but just an easy way to compile models</a:t>
            </a:r>
            <a:endParaRPr lang="en-SG" sz="1200" dirty="0"/>
          </a:p>
        </p:txBody>
      </p:sp>
    </p:spTree>
    <p:extLst>
      <p:ext uri="{BB962C8B-B14F-4D97-AF65-F5344CB8AC3E}">
        <p14:creationId xmlns:p14="http://schemas.microsoft.com/office/powerpoint/2010/main" val="3361006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p:nvPr/>
        </p:nvSpPr>
        <p:spPr>
          <a:xfrm>
            <a:off x="830125" y="1747575"/>
            <a:ext cx="854700" cy="85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830125" y="3463225"/>
            <a:ext cx="854700" cy="85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4710350" y="1747575"/>
            <a:ext cx="854700" cy="85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4710350" y="3463225"/>
            <a:ext cx="854700" cy="85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txBox="1">
            <a:spLocks noGrp="1"/>
          </p:cNvSpPr>
          <p:nvPr>
            <p:ph type="subTitle" idx="5"/>
          </p:nvPr>
        </p:nvSpPr>
        <p:spPr>
          <a:xfrm>
            <a:off x="1845377" y="1968637"/>
            <a:ext cx="3089871" cy="546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2000" dirty="0"/>
              <a:t>Project Introduction</a:t>
            </a:r>
            <a:endParaRPr sz="2000" dirty="0">
              <a:solidFill>
                <a:schemeClr val="dk1"/>
              </a:solidFill>
            </a:endParaRPr>
          </a:p>
        </p:txBody>
      </p:sp>
      <p:sp>
        <p:nvSpPr>
          <p:cNvPr id="301" name="Google Shape;301;p38"/>
          <p:cNvSpPr txBox="1">
            <a:spLocks noGrp="1"/>
          </p:cNvSpPr>
          <p:nvPr>
            <p:ph type="subTitle" idx="6"/>
          </p:nvPr>
        </p:nvSpPr>
        <p:spPr>
          <a:xfrm>
            <a:off x="5753498" y="1901625"/>
            <a:ext cx="2584800" cy="546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2000" dirty="0"/>
              <a:t>Modelling</a:t>
            </a:r>
            <a:endParaRPr sz="2000" dirty="0">
              <a:solidFill>
                <a:schemeClr val="dk1"/>
              </a:solidFill>
            </a:endParaRPr>
          </a:p>
        </p:txBody>
      </p:sp>
      <p:sp>
        <p:nvSpPr>
          <p:cNvPr id="302" name="Google Shape;302;p38"/>
          <p:cNvSpPr txBox="1">
            <a:spLocks noGrp="1"/>
          </p:cNvSpPr>
          <p:nvPr>
            <p:ph type="subTitle" idx="7"/>
          </p:nvPr>
        </p:nvSpPr>
        <p:spPr>
          <a:xfrm>
            <a:off x="1857975" y="3687459"/>
            <a:ext cx="2584800" cy="546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2000" dirty="0"/>
              <a:t>Data Generation &amp; Processing</a:t>
            </a:r>
          </a:p>
        </p:txBody>
      </p:sp>
      <p:sp>
        <p:nvSpPr>
          <p:cNvPr id="303" name="Google Shape;303;p38"/>
          <p:cNvSpPr txBox="1">
            <a:spLocks noGrp="1"/>
          </p:cNvSpPr>
          <p:nvPr>
            <p:ph type="subTitle" idx="8"/>
          </p:nvPr>
        </p:nvSpPr>
        <p:spPr>
          <a:xfrm>
            <a:off x="5753498" y="3617275"/>
            <a:ext cx="2584800" cy="546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2000" dirty="0"/>
              <a:t>Evaluation &amp; Conclusion</a:t>
            </a:r>
            <a:endParaRPr sz="2000" dirty="0">
              <a:solidFill>
                <a:schemeClr val="dk1"/>
              </a:solidFill>
            </a:endParaRPr>
          </a:p>
        </p:txBody>
      </p:sp>
      <p:sp>
        <p:nvSpPr>
          <p:cNvPr id="304" name="Google Shape;304;p38"/>
          <p:cNvSpPr txBox="1"/>
          <p:nvPr/>
        </p:nvSpPr>
        <p:spPr>
          <a:xfrm>
            <a:off x="866575" y="1747575"/>
            <a:ext cx="781800" cy="8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Hammersmith One"/>
                <a:ea typeface="Hammersmith One"/>
                <a:cs typeface="Hammersmith One"/>
                <a:sym typeface="Hammersmith One"/>
              </a:rPr>
              <a:t>1</a:t>
            </a:r>
            <a:endParaRPr sz="3500">
              <a:latin typeface="Hammersmith One"/>
              <a:ea typeface="Hammersmith One"/>
              <a:cs typeface="Hammersmith One"/>
              <a:sym typeface="Hammersmith One"/>
            </a:endParaRPr>
          </a:p>
        </p:txBody>
      </p:sp>
      <p:sp>
        <p:nvSpPr>
          <p:cNvPr id="305" name="Google Shape;305;p38"/>
          <p:cNvSpPr txBox="1"/>
          <p:nvPr/>
        </p:nvSpPr>
        <p:spPr>
          <a:xfrm>
            <a:off x="866575" y="3463225"/>
            <a:ext cx="781800" cy="8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Hammersmith One"/>
                <a:ea typeface="Hammersmith One"/>
                <a:cs typeface="Hammersmith One"/>
                <a:sym typeface="Hammersmith One"/>
              </a:rPr>
              <a:t>2</a:t>
            </a:r>
            <a:endParaRPr sz="3500">
              <a:latin typeface="Hammersmith One"/>
              <a:ea typeface="Hammersmith One"/>
              <a:cs typeface="Hammersmith One"/>
              <a:sym typeface="Hammersmith One"/>
            </a:endParaRPr>
          </a:p>
        </p:txBody>
      </p:sp>
      <p:sp>
        <p:nvSpPr>
          <p:cNvPr id="306" name="Google Shape;306;p38"/>
          <p:cNvSpPr txBox="1"/>
          <p:nvPr/>
        </p:nvSpPr>
        <p:spPr>
          <a:xfrm>
            <a:off x="4746800" y="1760900"/>
            <a:ext cx="781800" cy="8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Hammersmith One"/>
                <a:ea typeface="Hammersmith One"/>
                <a:cs typeface="Hammersmith One"/>
                <a:sym typeface="Hammersmith One"/>
              </a:rPr>
              <a:t>3</a:t>
            </a:r>
            <a:endParaRPr sz="3500">
              <a:latin typeface="Hammersmith One"/>
              <a:ea typeface="Hammersmith One"/>
              <a:cs typeface="Hammersmith One"/>
              <a:sym typeface="Hammersmith One"/>
            </a:endParaRPr>
          </a:p>
        </p:txBody>
      </p:sp>
      <p:sp>
        <p:nvSpPr>
          <p:cNvPr id="307" name="Google Shape;307;p38"/>
          <p:cNvSpPr txBox="1"/>
          <p:nvPr/>
        </p:nvSpPr>
        <p:spPr>
          <a:xfrm>
            <a:off x="4746800" y="3463225"/>
            <a:ext cx="781800" cy="8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latin typeface="Hammersmith One"/>
                <a:ea typeface="Hammersmith One"/>
                <a:cs typeface="Hammersmith One"/>
                <a:sym typeface="Hammersmith One"/>
              </a:rPr>
              <a:t>4</a:t>
            </a:r>
            <a:endParaRPr sz="3500">
              <a:latin typeface="Hammersmith One"/>
              <a:ea typeface="Hammersmith One"/>
              <a:cs typeface="Hammersmith One"/>
              <a:sym typeface="Hammersmith One"/>
            </a:endParaRPr>
          </a:p>
        </p:txBody>
      </p:sp>
      <p:grpSp>
        <p:nvGrpSpPr>
          <p:cNvPr id="308" name="Google Shape;308;p38"/>
          <p:cNvGrpSpPr/>
          <p:nvPr/>
        </p:nvGrpSpPr>
        <p:grpSpPr>
          <a:xfrm>
            <a:off x="758275" y="1639275"/>
            <a:ext cx="1034850" cy="1071275"/>
            <a:chOff x="758275" y="1639275"/>
            <a:chExt cx="1034850" cy="1071275"/>
          </a:xfrm>
        </p:grpSpPr>
        <p:sp>
          <p:nvSpPr>
            <p:cNvPr id="309" name="Google Shape;309;p38"/>
            <p:cNvSpPr/>
            <p:nvPr/>
          </p:nvSpPr>
          <p:spPr>
            <a:xfrm rot="10800000" flipH="1">
              <a:off x="758275" y="1660613"/>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rot="5400000" flipH="1">
              <a:off x="1203925" y="1194075"/>
              <a:ext cx="108300" cy="9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rot="10800000" flipH="1">
              <a:off x="1684825" y="1639350"/>
              <a:ext cx="108300" cy="10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rot="5400000" flipH="1">
              <a:off x="1221575" y="2139050"/>
              <a:ext cx="108300" cy="103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8"/>
          <p:cNvGrpSpPr/>
          <p:nvPr/>
        </p:nvGrpSpPr>
        <p:grpSpPr>
          <a:xfrm>
            <a:off x="740050" y="3354938"/>
            <a:ext cx="1034850" cy="1071275"/>
            <a:chOff x="758275" y="1639275"/>
            <a:chExt cx="1034850" cy="1071275"/>
          </a:xfrm>
        </p:grpSpPr>
        <p:sp>
          <p:nvSpPr>
            <p:cNvPr id="314" name="Google Shape;314;p38"/>
            <p:cNvSpPr/>
            <p:nvPr/>
          </p:nvSpPr>
          <p:spPr>
            <a:xfrm rot="10800000" flipH="1">
              <a:off x="758275" y="1660613"/>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rot="5400000" flipH="1">
              <a:off x="1203925" y="1194075"/>
              <a:ext cx="108300" cy="9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rot="10800000" flipH="1">
              <a:off x="1684825" y="1639350"/>
              <a:ext cx="108300" cy="10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rot="5400000" flipH="1">
              <a:off x="1221575" y="2139050"/>
              <a:ext cx="108300" cy="103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8"/>
          <p:cNvGrpSpPr/>
          <p:nvPr/>
        </p:nvGrpSpPr>
        <p:grpSpPr>
          <a:xfrm>
            <a:off x="4626825" y="1639325"/>
            <a:ext cx="1034850" cy="1071275"/>
            <a:chOff x="758275" y="1639275"/>
            <a:chExt cx="1034850" cy="1071275"/>
          </a:xfrm>
        </p:grpSpPr>
        <p:sp>
          <p:nvSpPr>
            <p:cNvPr id="319" name="Google Shape;319;p38"/>
            <p:cNvSpPr/>
            <p:nvPr/>
          </p:nvSpPr>
          <p:spPr>
            <a:xfrm rot="10800000" flipH="1">
              <a:off x="758275" y="1660613"/>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rot="5400000" flipH="1">
              <a:off x="1203925" y="1194075"/>
              <a:ext cx="108300" cy="9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rot="10800000" flipH="1">
              <a:off x="1684825" y="1639350"/>
              <a:ext cx="108300" cy="10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rot="5400000" flipH="1">
              <a:off x="1221575" y="2139050"/>
              <a:ext cx="108300" cy="103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8"/>
          <p:cNvGrpSpPr/>
          <p:nvPr/>
        </p:nvGrpSpPr>
        <p:grpSpPr>
          <a:xfrm>
            <a:off x="4626825" y="3354950"/>
            <a:ext cx="1034850" cy="1071275"/>
            <a:chOff x="758275" y="1639275"/>
            <a:chExt cx="1034850" cy="1071275"/>
          </a:xfrm>
        </p:grpSpPr>
        <p:sp>
          <p:nvSpPr>
            <p:cNvPr id="324" name="Google Shape;324;p38"/>
            <p:cNvSpPr/>
            <p:nvPr/>
          </p:nvSpPr>
          <p:spPr>
            <a:xfrm rot="10800000" flipH="1">
              <a:off x="758275" y="1660613"/>
              <a:ext cx="108300" cy="102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rot="5400000" flipH="1">
              <a:off x="1203925" y="1194075"/>
              <a:ext cx="108300" cy="99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rot="10800000" flipH="1">
              <a:off x="1684825" y="1639350"/>
              <a:ext cx="108300" cy="100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rot="5400000" flipH="1">
              <a:off x="1221575" y="2139050"/>
              <a:ext cx="108300" cy="103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8"/>
          <p:cNvSpPr txBox="1">
            <a:spLocks noGrp="1"/>
          </p:cNvSpPr>
          <p:nvPr>
            <p:ph type="title"/>
          </p:nvPr>
        </p:nvSpPr>
        <p:spPr>
          <a:xfrm>
            <a:off x="828675" y="537500"/>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58" name="Google Shape;358;p40"/>
          <p:cNvSpPr txBox="1">
            <a:spLocks noGrp="1"/>
          </p:cNvSpPr>
          <p:nvPr>
            <p:ph type="title"/>
          </p:nvPr>
        </p:nvSpPr>
        <p:spPr>
          <a:xfrm>
            <a:off x="309281" y="2167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GAN Training</a:t>
            </a:r>
            <a:endParaRPr dirty="0"/>
          </a:p>
        </p:txBody>
      </p:sp>
      <p:sp>
        <p:nvSpPr>
          <p:cNvPr id="13" name="Google Shape;346;p40">
            <a:extLst>
              <a:ext uri="{FF2B5EF4-FFF2-40B4-BE49-F238E27FC236}">
                <a16:creationId xmlns:a16="http://schemas.microsoft.com/office/drawing/2014/main" id="{6F041886-5B71-465D-9796-C57650D1C39A}"/>
              </a:ext>
            </a:extLst>
          </p:cNvPr>
          <p:cNvSpPr txBox="1">
            <a:spLocks/>
          </p:cNvSpPr>
          <p:nvPr/>
        </p:nvSpPr>
        <p:spPr>
          <a:xfrm>
            <a:off x="309280" y="1830138"/>
            <a:ext cx="7345985"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t>Outline of Training</a:t>
            </a:r>
          </a:p>
          <a:p>
            <a:pPr marL="171450" indent="-171450" algn="l">
              <a:buSzPts val="1100"/>
              <a:buFont typeface="Arial" panose="020B0604020202020204" pitchFamily="34" charset="0"/>
              <a:buChar char="•"/>
            </a:pPr>
            <a:r>
              <a:rPr lang="en-US" sz="1200" dirty="0"/>
              <a:t>Sample half batch of real images </a:t>
            </a:r>
            <a:r>
              <a:rPr lang="en-US" sz="1200" dirty="0">
                <a:sym typeface="Wingdings" panose="05000000000000000000" pitchFamily="2" charset="2"/>
              </a:rPr>
              <a:t> train discriminator</a:t>
            </a:r>
            <a:endParaRPr lang="en-US" sz="1200" dirty="0"/>
          </a:p>
          <a:p>
            <a:pPr marL="171450" indent="-171450" algn="l">
              <a:buSzPts val="1100"/>
              <a:buFont typeface="Arial" panose="020B0604020202020204" pitchFamily="34" charset="0"/>
              <a:buChar char="•"/>
            </a:pPr>
            <a:r>
              <a:rPr lang="en-US" sz="1200" dirty="0"/>
              <a:t>Generate half batch of fake images </a:t>
            </a:r>
            <a:r>
              <a:rPr lang="en-US" sz="1200" dirty="0">
                <a:sym typeface="Wingdings" panose="05000000000000000000" pitchFamily="2" charset="2"/>
              </a:rPr>
              <a:t> train discriminator</a:t>
            </a:r>
          </a:p>
          <a:p>
            <a:pPr marL="171450" indent="-171450" algn="l">
              <a:buSzPts val="1100"/>
              <a:buFont typeface="Arial" panose="020B0604020202020204" pitchFamily="34" charset="0"/>
              <a:buChar char="•"/>
            </a:pPr>
            <a:r>
              <a:rPr lang="en-US" sz="1200" dirty="0">
                <a:sym typeface="Wingdings" panose="05000000000000000000" pitchFamily="2" charset="2"/>
              </a:rPr>
              <a:t>Generate fake images, label as real  Feed into combined model and train (only generator is trained)</a:t>
            </a:r>
          </a:p>
          <a:p>
            <a:pPr marL="171450" indent="-171450" algn="l">
              <a:buSzPts val="1100"/>
              <a:buFont typeface="Arial" panose="020B0604020202020204" pitchFamily="34" charset="0"/>
              <a:buChar char="•"/>
            </a:pPr>
            <a:r>
              <a:rPr lang="en-US" sz="1200" dirty="0">
                <a:sym typeface="Wingdings" panose="05000000000000000000" pitchFamily="2" charset="2"/>
              </a:rPr>
              <a:t>Save plots and models every 10 epochs</a:t>
            </a:r>
          </a:p>
          <a:p>
            <a:pPr marL="171450" indent="-171450" algn="l">
              <a:buSzPts val="1100"/>
              <a:buFont typeface="Arial" panose="020B0604020202020204" pitchFamily="34" charset="0"/>
              <a:buChar char="•"/>
            </a:pPr>
            <a:r>
              <a:rPr lang="en-US" sz="1200" dirty="0">
                <a:sym typeface="Wingdings" panose="05000000000000000000" pitchFamily="2" charset="2"/>
              </a:rPr>
              <a:t>Train for 150 epochs</a:t>
            </a:r>
          </a:p>
          <a:p>
            <a:pPr marL="0" indent="0" algn="l">
              <a:buSzPts val="1100"/>
            </a:pPr>
            <a:endParaRPr lang="en-US" sz="1200" dirty="0">
              <a:sym typeface="Wingdings" panose="05000000000000000000" pitchFamily="2" charset="2"/>
            </a:endParaRPr>
          </a:p>
          <a:p>
            <a:pPr marL="0" indent="0" algn="l">
              <a:buSzPts val="1100"/>
            </a:pPr>
            <a:endParaRPr lang="en-US" sz="1200" dirty="0">
              <a:sym typeface="Wingdings" panose="05000000000000000000" pitchFamily="2" charset="2"/>
            </a:endParaRPr>
          </a:p>
          <a:p>
            <a:pPr marL="0" indent="0" algn="l">
              <a:buSzPts val="1100"/>
            </a:pPr>
            <a:r>
              <a:rPr lang="en-US" sz="1200" b="1" u="sng" dirty="0">
                <a:sym typeface="Wingdings" panose="05000000000000000000" pitchFamily="2" charset="2"/>
              </a:rPr>
              <a:t>Extensions</a:t>
            </a:r>
            <a:endParaRPr lang="en-US" sz="1200" dirty="0">
              <a:sym typeface="Wingdings" panose="05000000000000000000" pitchFamily="2" charset="2"/>
            </a:endParaRPr>
          </a:p>
          <a:p>
            <a:pPr marL="228600" indent="-228600" algn="l">
              <a:buSzPts val="1100"/>
              <a:buAutoNum type="arabicPeriod"/>
            </a:pPr>
            <a:r>
              <a:rPr lang="en-US" sz="1200" dirty="0">
                <a:sym typeface="Wingdings" panose="05000000000000000000" pitchFamily="2" charset="2"/>
              </a:rPr>
              <a:t>Include batch normalization in generator</a:t>
            </a:r>
          </a:p>
          <a:p>
            <a:pPr marL="228600" indent="-228600" algn="l">
              <a:buSzPts val="1100"/>
              <a:buAutoNum type="arabicPeriod"/>
            </a:pPr>
            <a:r>
              <a:rPr lang="en-US" sz="1200" dirty="0">
                <a:sym typeface="Wingdings" panose="05000000000000000000" pitchFamily="2" charset="2"/>
              </a:rPr>
              <a:t>Include batch normalization in both generator and discriminator</a:t>
            </a:r>
          </a:p>
          <a:p>
            <a:pPr marL="228600" indent="-228600" algn="l">
              <a:buSzPts val="1100"/>
              <a:buAutoNum type="arabicPeriod"/>
            </a:pPr>
            <a:r>
              <a:rPr lang="en-US" sz="1200" dirty="0">
                <a:sym typeface="Wingdings" panose="05000000000000000000" pitchFamily="2" charset="2"/>
              </a:rPr>
              <a:t>Train model on curated dataset</a:t>
            </a:r>
          </a:p>
          <a:p>
            <a:pPr marL="0" indent="0" algn="l">
              <a:buSzPts val="1100"/>
            </a:pPr>
            <a:endParaRPr lang="en-US" sz="1200" dirty="0">
              <a:sym typeface="Wingdings" panose="05000000000000000000" pitchFamily="2" charset="2"/>
            </a:endParaRPr>
          </a:p>
        </p:txBody>
      </p:sp>
    </p:spTree>
    <p:extLst>
      <p:ext uri="{BB962C8B-B14F-4D97-AF65-F5344CB8AC3E}">
        <p14:creationId xmlns:p14="http://schemas.microsoft.com/office/powerpoint/2010/main" val="208581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58" name="Google Shape;358;p40"/>
          <p:cNvSpPr txBox="1">
            <a:spLocks noGrp="1"/>
          </p:cNvSpPr>
          <p:nvPr>
            <p:ph type="title"/>
          </p:nvPr>
        </p:nvSpPr>
        <p:spPr>
          <a:xfrm>
            <a:off x="309281" y="2167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Model Extentions</a:t>
            </a:r>
            <a:endParaRPr dirty="0"/>
          </a:p>
        </p:txBody>
      </p:sp>
      <p:sp>
        <p:nvSpPr>
          <p:cNvPr id="13" name="Google Shape;346;p40">
            <a:extLst>
              <a:ext uri="{FF2B5EF4-FFF2-40B4-BE49-F238E27FC236}">
                <a16:creationId xmlns:a16="http://schemas.microsoft.com/office/drawing/2014/main" id="{6F041886-5B71-465D-9796-C57650D1C39A}"/>
              </a:ext>
            </a:extLst>
          </p:cNvPr>
          <p:cNvSpPr txBox="1">
            <a:spLocks/>
          </p:cNvSpPr>
          <p:nvPr/>
        </p:nvSpPr>
        <p:spPr>
          <a:xfrm>
            <a:off x="309281" y="953523"/>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1. Batch </a:t>
            </a:r>
            <a:r>
              <a:rPr lang="en-US" sz="1200" b="1" u="sng" dirty="0" err="1">
                <a:sym typeface="Wingdings" panose="05000000000000000000" pitchFamily="2" charset="2"/>
              </a:rPr>
              <a:t>Normalisation</a:t>
            </a:r>
            <a:r>
              <a:rPr lang="en-US" sz="1200" b="1" u="sng" dirty="0">
                <a:sym typeface="Wingdings" panose="05000000000000000000" pitchFamily="2" charset="2"/>
              </a:rPr>
              <a:t> in Generator</a:t>
            </a:r>
            <a:endParaRPr lang="en-US" sz="1200" dirty="0">
              <a:sym typeface="Wingdings" panose="05000000000000000000" pitchFamily="2" charset="2"/>
            </a:endParaRPr>
          </a:p>
          <a:p>
            <a:pPr marL="0" indent="0" algn="l">
              <a:buSzPts val="1100"/>
            </a:pPr>
            <a:endParaRPr lang="en-US" sz="1200" dirty="0">
              <a:sym typeface="Wingdings" panose="05000000000000000000" pitchFamily="2" charset="2"/>
            </a:endParaRPr>
          </a:p>
          <a:p>
            <a:pPr marL="0" indent="0" algn="l">
              <a:buSzPts val="1100"/>
            </a:pPr>
            <a:endParaRPr lang="en-US" sz="1200" dirty="0">
              <a:sym typeface="Wingdings" panose="05000000000000000000" pitchFamily="2" charset="2"/>
            </a:endParaRPr>
          </a:p>
          <a:p>
            <a:pPr marL="0" indent="0" algn="l">
              <a:buSzPts val="1100"/>
            </a:pPr>
            <a:endParaRPr lang="en-US" sz="1200" dirty="0">
              <a:sym typeface="Wingdings" panose="05000000000000000000" pitchFamily="2" charset="2"/>
            </a:endParaRPr>
          </a:p>
        </p:txBody>
      </p:sp>
      <p:sp>
        <p:nvSpPr>
          <p:cNvPr id="8" name="Google Shape;346;p40">
            <a:extLst>
              <a:ext uri="{FF2B5EF4-FFF2-40B4-BE49-F238E27FC236}">
                <a16:creationId xmlns:a16="http://schemas.microsoft.com/office/drawing/2014/main" id="{1D252215-C556-4259-BB69-6DB40B17CA80}"/>
              </a:ext>
            </a:extLst>
          </p:cNvPr>
          <p:cNvSpPr txBox="1">
            <a:spLocks/>
          </p:cNvSpPr>
          <p:nvPr/>
        </p:nvSpPr>
        <p:spPr>
          <a:xfrm>
            <a:off x="309281" y="2692898"/>
            <a:ext cx="7345985"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endParaRPr lang="en-US" sz="1200" dirty="0"/>
          </a:p>
        </p:txBody>
      </p:sp>
      <p:pic>
        <p:nvPicPr>
          <p:cNvPr id="3" name="Picture 2" descr="Table&#10;&#10;Description automatically generated">
            <a:extLst>
              <a:ext uri="{FF2B5EF4-FFF2-40B4-BE49-F238E27FC236}">
                <a16:creationId xmlns:a16="http://schemas.microsoft.com/office/drawing/2014/main" id="{C9FE3C76-CEBA-49BE-AC93-AFBAEAF875E9}"/>
              </a:ext>
            </a:extLst>
          </p:cNvPr>
          <p:cNvPicPr>
            <a:picLocks noChangeAspect="1"/>
          </p:cNvPicPr>
          <p:nvPr/>
        </p:nvPicPr>
        <p:blipFill>
          <a:blip r:embed="rId3"/>
          <a:stretch>
            <a:fillRect/>
          </a:stretch>
        </p:blipFill>
        <p:spPr>
          <a:xfrm>
            <a:off x="387240" y="1057510"/>
            <a:ext cx="2635570" cy="3402562"/>
          </a:xfrm>
          <a:prstGeom prst="rect">
            <a:avLst/>
          </a:prstGeom>
        </p:spPr>
      </p:pic>
      <p:sp>
        <p:nvSpPr>
          <p:cNvPr id="7" name="Google Shape;346;p40">
            <a:extLst>
              <a:ext uri="{FF2B5EF4-FFF2-40B4-BE49-F238E27FC236}">
                <a16:creationId xmlns:a16="http://schemas.microsoft.com/office/drawing/2014/main" id="{F71E5341-E072-427A-8B15-6478BF2B146D}"/>
              </a:ext>
            </a:extLst>
          </p:cNvPr>
          <p:cNvSpPr txBox="1">
            <a:spLocks/>
          </p:cNvSpPr>
          <p:nvPr/>
        </p:nvSpPr>
        <p:spPr>
          <a:xfrm>
            <a:off x="3777956" y="953523"/>
            <a:ext cx="2635570"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2. Batch </a:t>
            </a:r>
            <a:r>
              <a:rPr lang="en-US" sz="1200" b="1" u="sng" dirty="0" err="1">
                <a:sym typeface="Wingdings" panose="05000000000000000000" pitchFamily="2" charset="2"/>
              </a:rPr>
              <a:t>Normalisation</a:t>
            </a:r>
            <a:r>
              <a:rPr lang="en-US" sz="1200" b="1" u="sng" dirty="0">
                <a:sym typeface="Wingdings" panose="05000000000000000000" pitchFamily="2" charset="2"/>
              </a:rPr>
              <a:t> in Discriminator</a:t>
            </a:r>
            <a:endParaRPr lang="en-US" sz="1200" dirty="0">
              <a:sym typeface="Wingdings" panose="05000000000000000000" pitchFamily="2" charset="2"/>
            </a:endParaRPr>
          </a:p>
          <a:p>
            <a:pPr marL="0" indent="0" algn="l">
              <a:buSzPts val="1100"/>
            </a:pPr>
            <a:endParaRPr lang="en-US" sz="1200" dirty="0">
              <a:sym typeface="Wingdings" panose="05000000000000000000" pitchFamily="2" charset="2"/>
            </a:endParaRPr>
          </a:p>
          <a:p>
            <a:pPr marL="0" indent="0" algn="l">
              <a:buSzPts val="1100"/>
            </a:pPr>
            <a:endParaRPr lang="en-US" sz="1200" dirty="0">
              <a:sym typeface="Wingdings" panose="05000000000000000000" pitchFamily="2" charset="2"/>
            </a:endParaRPr>
          </a:p>
          <a:p>
            <a:pPr marL="0" indent="0" algn="l">
              <a:buSzPts val="1100"/>
            </a:pPr>
            <a:endParaRPr lang="en-US" sz="1200" dirty="0">
              <a:sym typeface="Wingdings" panose="05000000000000000000" pitchFamily="2" charset="2"/>
            </a:endParaRPr>
          </a:p>
        </p:txBody>
      </p:sp>
      <p:pic>
        <p:nvPicPr>
          <p:cNvPr id="5" name="Picture 4" descr="Table&#10;&#10;Description automatically generated">
            <a:extLst>
              <a:ext uri="{FF2B5EF4-FFF2-40B4-BE49-F238E27FC236}">
                <a16:creationId xmlns:a16="http://schemas.microsoft.com/office/drawing/2014/main" id="{DE25A677-5E02-4820-A8E1-BCF816642151}"/>
              </a:ext>
            </a:extLst>
          </p:cNvPr>
          <p:cNvPicPr>
            <a:picLocks noChangeAspect="1"/>
          </p:cNvPicPr>
          <p:nvPr/>
        </p:nvPicPr>
        <p:blipFill>
          <a:blip r:embed="rId4"/>
          <a:stretch>
            <a:fillRect/>
          </a:stretch>
        </p:blipFill>
        <p:spPr>
          <a:xfrm>
            <a:off x="3887939" y="1057510"/>
            <a:ext cx="3087196" cy="3441846"/>
          </a:xfrm>
          <a:prstGeom prst="rect">
            <a:avLst/>
          </a:prstGeom>
        </p:spPr>
      </p:pic>
      <p:sp>
        <p:nvSpPr>
          <p:cNvPr id="11" name="Rectangle 10">
            <a:extLst>
              <a:ext uri="{FF2B5EF4-FFF2-40B4-BE49-F238E27FC236}">
                <a16:creationId xmlns:a16="http://schemas.microsoft.com/office/drawing/2014/main" id="{2E340770-32C7-4B0B-8FFB-1CFA72C27DD9}"/>
              </a:ext>
            </a:extLst>
          </p:cNvPr>
          <p:cNvSpPr/>
          <p:nvPr/>
        </p:nvSpPr>
        <p:spPr>
          <a:xfrm>
            <a:off x="373386" y="2486969"/>
            <a:ext cx="2635570" cy="205929"/>
          </a:xfrm>
          <a:prstGeom prst="rect">
            <a:avLst/>
          </a:prstGeom>
          <a:noFill/>
          <a:ln>
            <a:solidFill>
              <a:srgbClr val="173C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5B33045F-33D3-462F-9D32-7CDB1AE8B8A0}"/>
              </a:ext>
            </a:extLst>
          </p:cNvPr>
          <p:cNvSpPr/>
          <p:nvPr/>
        </p:nvSpPr>
        <p:spPr>
          <a:xfrm>
            <a:off x="370866" y="1980805"/>
            <a:ext cx="2635570" cy="205929"/>
          </a:xfrm>
          <a:prstGeom prst="rect">
            <a:avLst/>
          </a:prstGeom>
          <a:noFill/>
          <a:ln>
            <a:solidFill>
              <a:srgbClr val="173C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C7EC8087-7218-43C0-BD78-D65245B1FE67}"/>
              </a:ext>
            </a:extLst>
          </p:cNvPr>
          <p:cNvSpPr/>
          <p:nvPr/>
        </p:nvSpPr>
        <p:spPr>
          <a:xfrm>
            <a:off x="387240" y="3007064"/>
            <a:ext cx="2635570" cy="205929"/>
          </a:xfrm>
          <a:prstGeom prst="rect">
            <a:avLst/>
          </a:prstGeom>
          <a:noFill/>
          <a:ln>
            <a:solidFill>
              <a:srgbClr val="173C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6CB0009C-C74D-4982-8D6F-34C38A0A309F}"/>
              </a:ext>
            </a:extLst>
          </p:cNvPr>
          <p:cNvSpPr/>
          <p:nvPr/>
        </p:nvSpPr>
        <p:spPr>
          <a:xfrm>
            <a:off x="387240" y="3540444"/>
            <a:ext cx="2635570" cy="205929"/>
          </a:xfrm>
          <a:prstGeom prst="rect">
            <a:avLst/>
          </a:prstGeom>
          <a:noFill/>
          <a:ln>
            <a:solidFill>
              <a:srgbClr val="173C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94251E2-368B-4BB1-960E-3DA437805247}"/>
              </a:ext>
            </a:extLst>
          </p:cNvPr>
          <p:cNvSpPr/>
          <p:nvPr/>
        </p:nvSpPr>
        <p:spPr>
          <a:xfrm>
            <a:off x="3887939" y="1909605"/>
            <a:ext cx="2966282" cy="205929"/>
          </a:xfrm>
          <a:prstGeom prst="rect">
            <a:avLst/>
          </a:prstGeom>
          <a:noFill/>
          <a:ln>
            <a:solidFill>
              <a:srgbClr val="173C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1C62DC06-31BB-4439-A9EF-C485A2385EE6}"/>
              </a:ext>
            </a:extLst>
          </p:cNvPr>
          <p:cNvSpPr/>
          <p:nvPr/>
        </p:nvSpPr>
        <p:spPr>
          <a:xfrm>
            <a:off x="3887939" y="2480069"/>
            <a:ext cx="2966282" cy="205929"/>
          </a:xfrm>
          <a:prstGeom prst="rect">
            <a:avLst/>
          </a:prstGeom>
          <a:noFill/>
          <a:ln>
            <a:solidFill>
              <a:srgbClr val="173C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92FD310-537D-4FEA-AE70-64A1C968CF6C}"/>
              </a:ext>
            </a:extLst>
          </p:cNvPr>
          <p:cNvSpPr/>
          <p:nvPr/>
        </p:nvSpPr>
        <p:spPr>
          <a:xfrm>
            <a:off x="3887939" y="3069281"/>
            <a:ext cx="2966282" cy="205929"/>
          </a:xfrm>
          <a:prstGeom prst="rect">
            <a:avLst/>
          </a:prstGeom>
          <a:noFill/>
          <a:ln>
            <a:solidFill>
              <a:srgbClr val="173C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26285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58" name="Google Shape;358;p40"/>
          <p:cNvSpPr txBox="1">
            <a:spLocks noGrp="1"/>
          </p:cNvSpPr>
          <p:nvPr>
            <p:ph type="title"/>
          </p:nvPr>
        </p:nvSpPr>
        <p:spPr>
          <a:xfrm>
            <a:off x="309281" y="2167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Model Extentions</a:t>
            </a:r>
            <a:endParaRPr dirty="0"/>
          </a:p>
        </p:txBody>
      </p:sp>
      <p:sp>
        <p:nvSpPr>
          <p:cNvPr id="13" name="Google Shape;346;p40">
            <a:extLst>
              <a:ext uri="{FF2B5EF4-FFF2-40B4-BE49-F238E27FC236}">
                <a16:creationId xmlns:a16="http://schemas.microsoft.com/office/drawing/2014/main" id="{6F041886-5B71-465D-9796-C57650D1C39A}"/>
              </a:ext>
            </a:extLst>
          </p:cNvPr>
          <p:cNvSpPr txBox="1">
            <a:spLocks/>
          </p:cNvSpPr>
          <p:nvPr/>
        </p:nvSpPr>
        <p:spPr>
          <a:xfrm>
            <a:off x="309281" y="717501"/>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3.Curated dataset</a:t>
            </a:r>
            <a:endParaRPr lang="en-US" sz="1200" dirty="0">
              <a:sym typeface="Wingdings" panose="05000000000000000000" pitchFamily="2" charset="2"/>
            </a:endParaRPr>
          </a:p>
          <a:p>
            <a:pPr marL="0" indent="0" algn="l">
              <a:buSzPts val="1100"/>
            </a:pPr>
            <a:endParaRPr lang="en-US" sz="1200" dirty="0">
              <a:sym typeface="Wingdings" panose="05000000000000000000" pitchFamily="2" charset="2"/>
            </a:endParaRPr>
          </a:p>
        </p:txBody>
      </p:sp>
      <p:pic>
        <p:nvPicPr>
          <p:cNvPr id="4" name="Picture 3" descr="A close up of a flower&#10;&#10;Description automatically generated with medium confidence">
            <a:extLst>
              <a:ext uri="{FF2B5EF4-FFF2-40B4-BE49-F238E27FC236}">
                <a16:creationId xmlns:a16="http://schemas.microsoft.com/office/drawing/2014/main" id="{4730A708-DBF9-4348-8630-488C196D548D}"/>
              </a:ext>
            </a:extLst>
          </p:cNvPr>
          <p:cNvPicPr>
            <a:picLocks noChangeAspect="1"/>
          </p:cNvPicPr>
          <p:nvPr/>
        </p:nvPicPr>
        <p:blipFill>
          <a:blip r:embed="rId3"/>
          <a:stretch>
            <a:fillRect/>
          </a:stretch>
        </p:blipFill>
        <p:spPr>
          <a:xfrm>
            <a:off x="1546828" y="1081952"/>
            <a:ext cx="1309727" cy="1309727"/>
          </a:xfrm>
          <a:prstGeom prst="rect">
            <a:avLst/>
          </a:prstGeom>
        </p:spPr>
      </p:pic>
      <p:pic>
        <p:nvPicPr>
          <p:cNvPr id="9" name="Picture 8">
            <a:extLst>
              <a:ext uri="{FF2B5EF4-FFF2-40B4-BE49-F238E27FC236}">
                <a16:creationId xmlns:a16="http://schemas.microsoft.com/office/drawing/2014/main" id="{FBBFDB51-ED2A-425A-8B05-F9F07141628B}"/>
              </a:ext>
            </a:extLst>
          </p:cNvPr>
          <p:cNvPicPr>
            <a:picLocks noChangeAspect="1"/>
          </p:cNvPicPr>
          <p:nvPr/>
        </p:nvPicPr>
        <p:blipFill>
          <a:blip r:embed="rId4"/>
          <a:stretch>
            <a:fillRect/>
          </a:stretch>
        </p:blipFill>
        <p:spPr>
          <a:xfrm>
            <a:off x="3315959" y="1081952"/>
            <a:ext cx="1309727" cy="1309727"/>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6BE67111-C8ED-461F-A8B2-0791F4C1AAC4}"/>
              </a:ext>
            </a:extLst>
          </p:cNvPr>
          <p:cNvPicPr>
            <a:picLocks noChangeAspect="1"/>
          </p:cNvPicPr>
          <p:nvPr/>
        </p:nvPicPr>
        <p:blipFill>
          <a:blip r:embed="rId5"/>
          <a:stretch>
            <a:fillRect/>
          </a:stretch>
        </p:blipFill>
        <p:spPr>
          <a:xfrm>
            <a:off x="5085090" y="1081951"/>
            <a:ext cx="1309727" cy="1309727"/>
          </a:xfrm>
          <a:prstGeom prst="rect">
            <a:avLst/>
          </a:prstGeom>
        </p:spPr>
      </p:pic>
      <p:pic>
        <p:nvPicPr>
          <p:cNvPr id="21" name="Picture 20" descr="A picture containing writing implement, stationary, colorful, pencil&#10;&#10;Description automatically generated">
            <a:extLst>
              <a:ext uri="{FF2B5EF4-FFF2-40B4-BE49-F238E27FC236}">
                <a16:creationId xmlns:a16="http://schemas.microsoft.com/office/drawing/2014/main" id="{9433375A-F901-4DF7-976F-B1695A6BAC57}"/>
              </a:ext>
            </a:extLst>
          </p:cNvPr>
          <p:cNvPicPr>
            <a:picLocks noChangeAspect="1"/>
          </p:cNvPicPr>
          <p:nvPr/>
        </p:nvPicPr>
        <p:blipFill>
          <a:blip r:embed="rId6"/>
          <a:stretch>
            <a:fillRect/>
          </a:stretch>
        </p:blipFill>
        <p:spPr>
          <a:xfrm>
            <a:off x="6854220" y="1081951"/>
            <a:ext cx="1309727" cy="1309727"/>
          </a:xfrm>
          <a:prstGeom prst="rect">
            <a:avLst/>
          </a:prstGeom>
        </p:spPr>
      </p:pic>
      <p:pic>
        <p:nvPicPr>
          <p:cNvPr id="23" name="Picture 22" descr="A picture containing logo&#10;&#10;Description automatically generated">
            <a:extLst>
              <a:ext uri="{FF2B5EF4-FFF2-40B4-BE49-F238E27FC236}">
                <a16:creationId xmlns:a16="http://schemas.microsoft.com/office/drawing/2014/main" id="{D2512223-42C0-4FAE-B12C-A85073731018}"/>
              </a:ext>
            </a:extLst>
          </p:cNvPr>
          <p:cNvPicPr>
            <a:picLocks noChangeAspect="1"/>
          </p:cNvPicPr>
          <p:nvPr/>
        </p:nvPicPr>
        <p:blipFill>
          <a:blip r:embed="rId7"/>
          <a:stretch>
            <a:fillRect/>
          </a:stretch>
        </p:blipFill>
        <p:spPr>
          <a:xfrm>
            <a:off x="1546828" y="2571751"/>
            <a:ext cx="1309727" cy="1309727"/>
          </a:xfrm>
          <a:prstGeom prst="rect">
            <a:avLst/>
          </a:prstGeom>
        </p:spPr>
      </p:pic>
      <p:pic>
        <p:nvPicPr>
          <p:cNvPr id="25" name="Picture 24" descr="A picture containing text, picture frame&#10;&#10;Description automatically generated">
            <a:extLst>
              <a:ext uri="{FF2B5EF4-FFF2-40B4-BE49-F238E27FC236}">
                <a16:creationId xmlns:a16="http://schemas.microsoft.com/office/drawing/2014/main" id="{1F29EC37-D3FD-42DE-B237-932C87316A71}"/>
              </a:ext>
            </a:extLst>
          </p:cNvPr>
          <p:cNvPicPr>
            <a:picLocks noChangeAspect="1"/>
          </p:cNvPicPr>
          <p:nvPr/>
        </p:nvPicPr>
        <p:blipFill>
          <a:blip r:embed="rId8"/>
          <a:stretch>
            <a:fillRect/>
          </a:stretch>
        </p:blipFill>
        <p:spPr>
          <a:xfrm>
            <a:off x="3315959" y="2571751"/>
            <a:ext cx="1309726" cy="1309726"/>
          </a:xfrm>
          <a:prstGeom prst="rect">
            <a:avLst/>
          </a:prstGeom>
        </p:spPr>
      </p:pic>
      <p:pic>
        <p:nvPicPr>
          <p:cNvPr id="27" name="Picture 26" descr="A picture containing curtain&#10;&#10;Description automatically generated">
            <a:extLst>
              <a:ext uri="{FF2B5EF4-FFF2-40B4-BE49-F238E27FC236}">
                <a16:creationId xmlns:a16="http://schemas.microsoft.com/office/drawing/2014/main" id="{A356CEF4-4D39-4143-B83A-0F20D3E56341}"/>
              </a:ext>
            </a:extLst>
          </p:cNvPr>
          <p:cNvPicPr>
            <a:picLocks noChangeAspect="1"/>
          </p:cNvPicPr>
          <p:nvPr/>
        </p:nvPicPr>
        <p:blipFill>
          <a:blip r:embed="rId9"/>
          <a:stretch>
            <a:fillRect/>
          </a:stretch>
        </p:blipFill>
        <p:spPr>
          <a:xfrm>
            <a:off x="5085089" y="2571751"/>
            <a:ext cx="1309728" cy="1309728"/>
          </a:xfrm>
          <a:prstGeom prst="rect">
            <a:avLst/>
          </a:prstGeom>
        </p:spPr>
      </p:pic>
      <p:pic>
        <p:nvPicPr>
          <p:cNvPr id="29" name="Picture 28" descr="Background pattern&#10;&#10;Description automatically generated">
            <a:extLst>
              <a:ext uri="{FF2B5EF4-FFF2-40B4-BE49-F238E27FC236}">
                <a16:creationId xmlns:a16="http://schemas.microsoft.com/office/drawing/2014/main" id="{1F694B48-840A-47E7-B111-43CDA702F56C}"/>
              </a:ext>
            </a:extLst>
          </p:cNvPr>
          <p:cNvPicPr>
            <a:picLocks noChangeAspect="1"/>
          </p:cNvPicPr>
          <p:nvPr/>
        </p:nvPicPr>
        <p:blipFill>
          <a:blip r:embed="rId10"/>
          <a:stretch>
            <a:fillRect/>
          </a:stretch>
        </p:blipFill>
        <p:spPr>
          <a:xfrm>
            <a:off x="6854220" y="2571750"/>
            <a:ext cx="1309727" cy="1309727"/>
          </a:xfrm>
          <a:prstGeom prst="rect">
            <a:avLst/>
          </a:prstGeom>
        </p:spPr>
      </p:pic>
      <p:sp>
        <p:nvSpPr>
          <p:cNvPr id="31" name="Google Shape;346;p40">
            <a:extLst>
              <a:ext uri="{FF2B5EF4-FFF2-40B4-BE49-F238E27FC236}">
                <a16:creationId xmlns:a16="http://schemas.microsoft.com/office/drawing/2014/main" id="{59A0D627-42D2-4FE1-A4C3-77889F89E083}"/>
              </a:ext>
            </a:extLst>
          </p:cNvPr>
          <p:cNvSpPr txBox="1">
            <a:spLocks/>
          </p:cNvSpPr>
          <p:nvPr/>
        </p:nvSpPr>
        <p:spPr>
          <a:xfrm>
            <a:off x="309281" y="1352589"/>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dirty="0">
                <a:sym typeface="Wingdings" panose="05000000000000000000" pitchFamily="2" charset="2"/>
              </a:rPr>
              <a:t>REMOVE:</a:t>
            </a:r>
            <a:endParaRPr lang="en-US" sz="1200" dirty="0">
              <a:sym typeface="Wingdings" panose="05000000000000000000" pitchFamily="2" charset="2"/>
            </a:endParaRPr>
          </a:p>
        </p:txBody>
      </p:sp>
      <p:sp>
        <p:nvSpPr>
          <p:cNvPr id="32" name="Google Shape;346;p40">
            <a:extLst>
              <a:ext uri="{FF2B5EF4-FFF2-40B4-BE49-F238E27FC236}">
                <a16:creationId xmlns:a16="http://schemas.microsoft.com/office/drawing/2014/main" id="{782E962E-2BED-43F0-8E65-2584575DC547}"/>
              </a:ext>
            </a:extLst>
          </p:cNvPr>
          <p:cNvSpPr txBox="1">
            <a:spLocks/>
          </p:cNvSpPr>
          <p:nvPr/>
        </p:nvSpPr>
        <p:spPr>
          <a:xfrm>
            <a:off x="309281" y="3016590"/>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dirty="0">
                <a:sym typeface="Wingdings" panose="05000000000000000000" pitchFamily="2" charset="2"/>
              </a:rPr>
              <a:t>KEEP:</a:t>
            </a:r>
            <a:endParaRPr lang="en-US" sz="1200" dirty="0">
              <a:sym typeface="Wingdings" panose="05000000000000000000" pitchFamily="2" charset="2"/>
            </a:endParaRPr>
          </a:p>
        </p:txBody>
      </p:sp>
      <p:sp>
        <p:nvSpPr>
          <p:cNvPr id="33" name="Google Shape;346;p40">
            <a:extLst>
              <a:ext uri="{FF2B5EF4-FFF2-40B4-BE49-F238E27FC236}">
                <a16:creationId xmlns:a16="http://schemas.microsoft.com/office/drawing/2014/main" id="{89206CE9-F93A-42A0-BA3C-F0A93922C42B}"/>
              </a:ext>
            </a:extLst>
          </p:cNvPr>
          <p:cNvSpPr txBox="1">
            <a:spLocks/>
          </p:cNvSpPr>
          <p:nvPr/>
        </p:nvSpPr>
        <p:spPr>
          <a:xfrm>
            <a:off x="3558802" y="4064933"/>
            <a:ext cx="2343236" cy="459600"/>
          </a:xfrm>
          <a:prstGeom prst="rect">
            <a:avLst/>
          </a:prstGeom>
          <a:noFill/>
          <a:ln w="19050">
            <a:solidFill>
              <a:schemeClr val="tx1">
                <a:lumMod val="50000"/>
                <a:lumOff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pPr>
            <a:r>
              <a:rPr lang="en-US" b="1" dirty="0">
                <a:sym typeface="Wingdings" panose="05000000000000000000" pitchFamily="2" charset="2"/>
              </a:rPr>
              <a:t>1,656 images remained</a:t>
            </a:r>
            <a:endParaRPr lang="en-US" dirty="0">
              <a:sym typeface="Wingdings" panose="05000000000000000000" pitchFamily="2" charset="2"/>
            </a:endParaRPr>
          </a:p>
        </p:txBody>
      </p:sp>
    </p:spTree>
    <p:extLst>
      <p:ext uri="{BB962C8B-B14F-4D97-AF65-F5344CB8AC3E}">
        <p14:creationId xmlns:p14="http://schemas.microsoft.com/office/powerpoint/2010/main" val="525647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41"/>
          <p:cNvSpPr txBox="1">
            <a:spLocks noGrp="1"/>
          </p:cNvSpPr>
          <p:nvPr>
            <p:ph type="title"/>
          </p:nvPr>
        </p:nvSpPr>
        <p:spPr>
          <a:xfrm>
            <a:off x="547201" y="2361125"/>
            <a:ext cx="8366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EVALUATION &amp; CONCLUSION</a:t>
            </a:r>
            <a:endParaRPr dirty="0"/>
          </a:p>
        </p:txBody>
      </p:sp>
      <p:sp>
        <p:nvSpPr>
          <p:cNvPr id="367" name="Google Shape;367;p41"/>
          <p:cNvSpPr txBox="1">
            <a:spLocks noGrp="1"/>
          </p:cNvSpPr>
          <p:nvPr>
            <p:ph type="title" idx="2"/>
          </p:nvPr>
        </p:nvSpPr>
        <p:spPr>
          <a:xfrm>
            <a:off x="3427350" y="971150"/>
            <a:ext cx="22893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 name="Subtitle 2">
            <a:extLst>
              <a:ext uri="{FF2B5EF4-FFF2-40B4-BE49-F238E27FC236}">
                <a16:creationId xmlns:a16="http://schemas.microsoft.com/office/drawing/2014/main" id="{6731EF43-CD37-48F0-9149-C0D9331D1B24}"/>
              </a:ext>
            </a:extLst>
          </p:cNvPr>
          <p:cNvSpPr>
            <a:spLocks noGrp="1"/>
          </p:cNvSpPr>
          <p:nvPr>
            <p:ph type="subTitle" idx="1"/>
          </p:nvPr>
        </p:nvSpPr>
        <p:spPr/>
        <p:txBody>
          <a:bodyPr/>
          <a:lstStyle/>
          <a:p>
            <a:r>
              <a:rPr lang="en-SG" b="0" i="0" dirty="0">
                <a:solidFill>
                  <a:srgbClr val="000000"/>
                </a:solidFill>
                <a:effectLst/>
                <a:latin typeface="apple color emoji"/>
              </a:rPr>
              <a:t>🤔🤔🤔🤔🤔🤔🤔🤔</a:t>
            </a:r>
            <a:endParaRPr lang="en-SG" dirty="0"/>
          </a:p>
        </p:txBody>
      </p:sp>
    </p:spTree>
    <p:extLst>
      <p:ext uri="{BB962C8B-B14F-4D97-AF65-F5344CB8AC3E}">
        <p14:creationId xmlns:p14="http://schemas.microsoft.com/office/powerpoint/2010/main" val="2516442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5" name="Google Shape;4585;p58"/>
          <p:cNvSpPr txBox="1">
            <a:spLocks noGrp="1"/>
          </p:cNvSpPr>
          <p:nvPr>
            <p:ph type="title"/>
          </p:nvPr>
        </p:nvSpPr>
        <p:spPr>
          <a:xfrm>
            <a:off x="828675" y="487100"/>
            <a:ext cx="790945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1 (Baseline Model)</a:t>
            </a:r>
            <a:endParaRPr dirty="0"/>
          </a:p>
        </p:txBody>
      </p:sp>
      <p:pic>
        <p:nvPicPr>
          <p:cNvPr id="11270" name="Picture 6">
            <a:extLst>
              <a:ext uri="{FF2B5EF4-FFF2-40B4-BE49-F238E27FC236}">
                <a16:creationId xmlns:a16="http://schemas.microsoft.com/office/drawing/2014/main" id="{07DF17A7-E3BA-43AF-A5F1-99F335E8A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050" y="1019351"/>
            <a:ext cx="1800000" cy="126768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86169EDB-05D8-43AA-A67E-A01E55FB9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2382" y="1019351"/>
            <a:ext cx="1800000" cy="1267684"/>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43433802-5101-4C8B-BE82-B3AE89073B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7050" y="2682224"/>
            <a:ext cx="1800000" cy="1267683"/>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576EC3FC-58A8-4C63-9759-8F6C7C26E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1334" y="2682224"/>
            <a:ext cx="1800000" cy="12676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a:extLst>
              <a:ext uri="{FF2B5EF4-FFF2-40B4-BE49-F238E27FC236}">
                <a16:creationId xmlns:a16="http://schemas.microsoft.com/office/drawing/2014/main" id="{B629D688-3DA7-4DE3-B1A0-9BB367992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718" y="1567005"/>
            <a:ext cx="1800000" cy="1267683"/>
          </a:xfrm>
          <a:prstGeom prst="rect">
            <a:avLst/>
          </a:prstGeom>
          <a:noFill/>
          <a:extLst>
            <a:ext uri="{909E8E84-426E-40DD-AFC4-6F175D3DCCD1}">
              <a14:hiddenFill xmlns:a14="http://schemas.microsoft.com/office/drawing/2010/main">
                <a:solidFill>
                  <a:srgbClr val="FFFFFF"/>
                </a:solidFill>
              </a14:hiddenFill>
            </a:ext>
          </a:extLst>
        </p:spPr>
      </p:pic>
      <p:sp>
        <p:nvSpPr>
          <p:cNvPr id="48" name="Google Shape;346;p40">
            <a:extLst>
              <a:ext uri="{FF2B5EF4-FFF2-40B4-BE49-F238E27FC236}">
                <a16:creationId xmlns:a16="http://schemas.microsoft.com/office/drawing/2014/main" id="{82F21B0C-4EEB-4500-A465-5AF72219A239}"/>
              </a:ext>
            </a:extLst>
          </p:cNvPr>
          <p:cNvSpPr txBox="1">
            <a:spLocks/>
          </p:cNvSpPr>
          <p:nvPr/>
        </p:nvSpPr>
        <p:spPr>
          <a:xfrm>
            <a:off x="873814" y="1193593"/>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0</a:t>
            </a:r>
            <a:endParaRPr lang="en-US" sz="1200" dirty="0">
              <a:sym typeface="Wingdings" panose="05000000000000000000" pitchFamily="2" charset="2"/>
            </a:endParaRPr>
          </a:p>
        </p:txBody>
      </p:sp>
      <p:sp>
        <p:nvSpPr>
          <p:cNvPr id="49" name="Google Shape;346;p40">
            <a:extLst>
              <a:ext uri="{FF2B5EF4-FFF2-40B4-BE49-F238E27FC236}">
                <a16:creationId xmlns:a16="http://schemas.microsoft.com/office/drawing/2014/main" id="{6219100F-3B75-47EB-A6E9-8DBC9E3B20D2}"/>
              </a:ext>
            </a:extLst>
          </p:cNvPr>
          <p:cNvSpPr txBox="1">
            <a:spLocks/>
          </p:cNvSpPr>
          <p:nvPr/>
        </p:nvSpPr>
        <p:spPr>
          <a:xfrm>
            <a:off x="3188098" y="687750"/>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10</a:t>
            </a:r>
            <a:endParaRPr lang="en-US" sz="1200" dirty="0">
              <a:sym typeface="Wingdings" panose="05000000000000000000" pitchFamily="2" charset="2"/>
            </a:endParaRPr>
          </a:p>
        </p:txBody>
      </p:sp>
      <p:sp>
        <p:nvSpPr>
          <p:cNvPr id="50" name="Google Shape;346;p40">
            <a:extLst>
              <a:ext uri="{FF2B5EF4-FFF2-40B4-BE49-F238E27FC236}">
                <a16:creationId xmlns:a16="http://schemas.microsoft.com/office/drawing/2014/main" id="{DBAA220A-8407-46BD-BA83-ADC252D3DC87}"/>
              </a:ext>
            </a:extLst>
          </p:cNvPr>
          <p:cNvSpPr txBox="1">
            <a:spLocks/>
          </p:cNvSpPr>
          <p:nvPr/>
        </p:nvSpPr>
        <p:spPr>
          <a:xfrm>
            <a:off x="5464400" y="687750"/>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50</a:t>
            </a:r>
            <a:endParaRPr lang="en-US" sz="1200" dirty="0">
              <a:sym typeface="Wingdings" panose="05000000000000000000" pitchFamily="2" charset="2"/>
            </a:endParaRPr>
          </a:p>
        </p:txBody>
      </p:sp>
      <p:sp>
        <p:nvSpPr>
          <p:cNvPr id="51" name="Google Shape;346;p40">
            <a:extLst>
              <a:ext uri="{FF2B5EF4-FFF2-40B4-BE49-F238E27FC236}">
                <a16:creationId xmlns:a16="http://schemas.microsoft.com/office/drawing/2014/main" id="{39B72373-C4F9-42BC-B9E9-CB8B2AF93E13}"/>
              </a:ext>
            </a:extLst>
          </p:cNvPr>
          <p:cNvSpPr txBox="1">
            <a:spLocks/>
          </p:cNvSpPr>
          <p:nvPr/>
        </p:nvSpPr>
        <p:spPr>
          <a:xfrm>
            <a:off x="3159146" y="2321157"/>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100</a:t>
            </a:r>
            <a:endParaRPr lang="en-US" sz="1200" dirty="0">
              <a:sym typeface="Wingdings" panose="05000000000000000000" pitchFamily="2" charset="2"/>
            </a:endParaRPr>
          </a:p>
        </p:txBody>
      </p:sp>
      <p:sp>
        <p:nvSpPr>
          <p:cNvPr id="52" name="Google Shape;346;p40">
            <a:extLst>
              <a:ext uri="{FF2B5EF4-FFF2-40B4-BE49-F238E27FC236}">
                <a16:creationId xmlns:a16="http://schemas.microsoft.com/office/drawing/2014/main" id="{ACBCDF9C-D1E5-4F5C-9E43-E9D54D953193}"/>
              </a:ext>
            </a:extLst>
          </p:cNvPr>
          <p:cNvSpPr txBox="1">
            <a:spLocks/>
          </p:cNvSpPr>
          <p:nvPr/>
        </p:nvSpPr>
        <p:spPr>
          <a:xfrm>
            <a:off x="5435448" y="2321157"/>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150</a:t>
            </a:r>
            <a:endParaRPr lang="en-US" sz="1200" dirty="0">
              <a:sym typeface="Wingdings" panose="05000000000000000000" pitchFamily="2" charset="2"/>
            </a:endParaRPr>
          </a:p>
        </p:txBody>
      </p:sp>
    </p:spTree>
    <p:extLst>
      <p:ext uri="{BB962C8B-B14F-4D97-AF65-F5344CB8AC3E}">
        <p14:creationId xmlns:p14="http://schemas.microsoft.com/office/powerpoint/2010/main" val="2028111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5" name="Google Shape;4585;p58"/>
          <p:cNvSpPr txBox="1">
            <a:spLocks noGrp="1"/>
          </p:cNvSpPr>
          <p:nvPr>
            <p:ph type="title"/>
          </p:nvPr>
        </p:nvSpPr>
        <p:spPr>
          <a:xfrm>
            <a:off x="828675" y="487100"/>
            <a:ext cx="790945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2 (Model with Batch Normalisation in Generator)</a:t>
            </a:r>
            <a:endParaRPr dirty="0"/>
          </a:p>
        </p:txBody>
      </p:sp>
      <p:pic>
        <p:nvPicPr>
          <p:cNvPr id="15362" name="Picture 2">
            <a:extLst>
              <a:ext uri="{FF2B5EF4-FFF2-40B4-BE49-F238E27FC236}">
                <a16:creationId xmlns:a16="http://schemas.microsoft.com/office/drawing/2014/main" id="{D0581FB9-75DF-4CF2-ACC3-877FE5D27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378" y="1304067"/>
            <a:ext cx="1800000" cy="126768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A11B7AF2-EBA7-48CF-B909-D0174EF69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026" y="1323617"/>
            <a:ext cx="1800000" cy="1267683"/>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C113227D-6AAA-4450-BE1B-EAD38F4C3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9378" y="2988388"/>
            <a:ext cx="1800000" cy="126768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2ACBC63D-C782-4938-AB0B-2DADC5586B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4026" y="2978256"/>
            <a:ext cx="1800000" cy="1267683"/>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346;p40">
            <a:extLst>
              <a:ext uri="{FF2B5EF4-FFF2-40B4-BE49-F238E27FC236}">
                <a16:creationId xmlns:a16="http://schemas.microsoft.com/office/drawing/2014/main" id="{F238C347-6F92-48C3-8EFD-0DDBD1112E25}"/>
              </a:ext>
            </a:extLst>
          </p:cNvPr>
          <p:cNvSpPr txBox="1">
            <a:spLocks/>
          </p:cNvSpPr>
          <p:nvPr/>
        </p:nvSpPr>
        <p:spPr>
          <a:xfrm>
            <a:off x="2639742" y="926637"/>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10</a:t>
            </a:r>
            <a:endParaRPr lang="en-US" sz="1200" dirty="0">
              <a:sym typeface="Wingdings" panose="05000000000000000000" pitchFamily="2" charset="2"/>
            </a:endParaRPr>
          </a:p>
        </p:txBody>
      </p:sp>
      <p:sp>
        <p:nvSpPr>
          <p:cNvPr id="13" name="Google Shape;346;p40">
            <a:extLst>
              <a:ext uri="{FF2B5EF4-FFF2-40B4-BE49-F238E27FC236}">
                <a16:creationId xmlns:a16="http://schemas.microsoft.com/office/drawing/2014/main" id="{9735A073-E602-4694-BEC9-2639EC0ACCBD}"/>
              </a:ext>
            </a:extLst>
          </p:cNvPr>
          <p:cNvSpPr txBox="1">
            <a:spLocks/>
          </p:cNvSpPr>
          <p:nvPr/>
        </p:nvSpPr>
        <p:spPr>
          <a:xfrm>
            <a:off x="4916044" y="926637"/>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50</a:t>
            </a:r>
            <a:endParaRPr lang="en-US" sz="1200" dirty="0">
              <a:sym typeface="Wingdings" panose="05000000000000000000" pitchFamily="2" charset="2"/>
            </a:endParaRPr>
          </a:p>
        </p:txBody>
      </p:sp>
      <p:sp>
        <p:nvSpPr>
          <p:cNvPr id="14" name="Google Shape;346;p40">
            <a:extLst>
              <a:ext uri="{FF2B5EF4-FFF2-40B4-BE49-F238E27FC236}">
                <a16:creationId xmlns:a16="http://schemas.microsoft.com/office/drawing/2014/main" id="{9A2592C1-2772-4095-9F24-EA53E5F2DAD2}"/>
              </a:ext>
            </a:extLst>
          </p:cNvPr>
          <p:cNvSpPr txBox="1">
            <a:spLocks/>
          </p:cNvSpPr>
          <p:nvPr/>
        </p:nvSpPr>
        <p:spPr>
          <a:xfrm>
            <a:off x="2610790" y="2560044"/>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100</a:t>
            </a:r>
            <a:endParaRPr lang="en-US" sz="1200" dirty="0">
              <a:sym typeface="Wingdings" panose="05000000000000000000" pitchFamily="2" charset="2"/>
            </a:endParaRPr>
          </a:p>
        </p:txBody>
      </p:sp>
      <p:sp>
        <p:nvSpPr>
          <p:cNvPr id="15" name="Google Shape;346;p40">
            <a:extLst>
              <a:ext uri="{FF2B5EF4-FFF2-40B4-BE49-F238E27FC236}">
                <a16:creationId xmlns:a16="http://schemas.microsoft.com/office/drawing/2014/main" id="{25899386-5CE7-4577-8CD3-0833D4B147F3}"/>
              </a:ext>
            </a:extLst>
          </p:cNvPr>
          <p:cNvSpPr txBox="1">
            <a:spLocks/>
          </p:cNvSpPr>
          <p:nvPr/>
        </p:nvSpPr>
        <p:spPr>
          <a:xfrm>
            <a:off x="4887092" y="2560044"/>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150</a:t>
            </a:r>
            <a:endParaRPr lang="en-US" sz="1200" dirty="0">
              <a:sym typeface="Wingdings" panose="05000000000000000000" pitchFamily="2" charset="2"/>
            </a:endParaRPr>
          </a:p>
        </p:txBody>
      </p:sp>
    </p:spTree>
    <p:extLst>
      <p:ext uri="{BB962C8B-B14F-4D97-AF65-F5344CB8AC3E}">
        <p14:creationId xmlns:p14="http://schemas.microsoft.com/office/powerpoint/2010/main" val="742650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5" name="Google Shape;4585;p58"/>
          <p:cNvSpPr txBox="1">
            <a:spLocks noGrp="1"/>
          </p:cNvSpPr>
          <p:nvPr>
            <p:ph type="title"/>
          </p:nvPr>
        </p:nvSpPr>
        <p:spPr>
          <a:xfrm>
            <a:off x="828675" y="487100"/>
            <a:ext cx="790945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3 (Model with Batch Normalisation in Discriminator &amp; Generator)</a:t>
            </a:r>
            <a:endParaRPr dirty="0"/>
          </a:p>
        </p:txBody>
      </p:sp>
      <p:pic>
        <p:nvPicPr>
          <p:cNvPr id="3" name="Picture 2">
            <a:extLst>
              <a:ext uri="{FF2B5EF4-FFF2-40B4-BE49-F238E27FC236}">
                <a16:creationId xmlns:a16="http://schemas.microsoft.com/office/drawing/2014/main" id="{6589E761-84BE-495C-B66D-6418F8E3AF69}"/>
              </a:ext>
            </a:extLst>
          </p:cNvPr>
          <p:cNvPicPr>
            <a:picLocks noChangeAspect="1"/>
          </p:cNvPicPr>
          <p:nvPr/>
        </p:nvPicPr>
        <p:blipFill>
          <a:blip r:embed="rId3"/>
          <a:stretch>
            <a:fillRect/>
          </a:stretch>
        </p:blipFill>
        <p:spPr>
          <a:xfrm>
            <a:off x="506558" y="1337593"/>
            <a:ext cx="3256498" cy="2170999"/>
          </a:xfrm>
          <a:prstGeom prst="rect">
            <a:avLst/>
          </a:prstGeom>
        </p:spPr>
      </p:pic>
      <p:sp>
        <p:nvSpPr>
          <p:cNvPr id="9" name="Google Shape;346;p40">
            <a:extLst>
              <a:ext uri="{FF2B5EF4-FFF2-40B4-BE49-F238E27FC236}">
                <a16:creationId xmlns:a16="http://schemas.microsoft.com/office/drawing/2014/main" id="{E2397CE7-CECC-44E4-8FB4-316FA7ACCA79}"/>
              </a:ext>
            </a:extLst>
          </p:cNvPr>
          <p:cNvSpPr txBox="1">
            <a:spLocks/>
          </p:cNvSpPr>
          <p:nvPr/>
        </p:nvSpPr>
        <p:spPr>
          <a:xfrm>
            <a:off x="901627" y="1206247"/>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10</a:t>
            </a:r>
            <a:endParaRPr lang="en-US" sz="1200" dirty="0">
              <a:sym typeface="Wingdings" panose="05000000000000000000" pitchFamily="2" charset="2"/>
            </a:endParaRPr>
          </a:p>
        </p:txBody>
      </p:sp>
      <p:pic>
        <p:nvPicPr>
          <p:cNvPr id="5" name="Picture 4" descr="Table&#10;&#10;Description automatically generated">
            <a:extLst>
              <a:ext uri="{FF2B5EF4-FFF2-40B4-BE49-F238E27FC236}">
                <a16:creationId xmlns:a16="http://schemas.microsoft.com/office/drawing/2014/main" id="{6EA7007B-756F-4419-96CC-124F876ADD6D}"/>
              </a:ext>
            </a:extLst>
          </p:cNvPr>
          <p:cNvPicPr>
            <a:picLocks noChangeAspect="1"/>
          </p:cNvPicPr>
          <p:nvPr/>
        </p:nvPicPr>
        <p:blipFill>
          <a:blip r:embed="rId4"/>
          <a:stretch>
            <a:fillRect/>
          </a:stretch>
        </p:blipFill>
        <p:spPr>
          <a:xfrm>
            <a:off x="4139431" y="1590726"/>
            <a:ext cx="2305848" cy="2678510"/>
          </a:xfrm>
          <a:prstGeom prst="rect">
            <a:avLst/>
          </a:prstGeom>
        </p:spPr>
      </p:pic>
      <p:sp>
        <p:nvSpPr>
          <p:cNvPr id="12" name="Google Shape;346;p40">
            <a:extLst>
              <a:ext uri="{FF2B5EF4-FFF2-40B4-BE49-F238E27FC236}">
                <a16:creationId xmlns:a16="http://schemas.microsoft.com/office/drawing/2014/main" id="{77B188A2-D91C-4826-B405-B45423F0DF72}"/>
              </a:ext>
            </a:extLst>
          </p:cNvPr>
          <p:cNvSpPr txBox="1">
            <a:spLocks/>
          </p:cNvSpPr>
          <p:nvPr/>
        </p:nvSpPr>
        <p:spPr>
          <a:xfrm>
            <a:off x="4120737" y="1206247"/>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Model Losses hit 0</a:t>
            </a:r>
            <a:endParaRPr lang="en-US" sz="1200" dirty="0">
              <a:sym typeface="Wingdings" panose="05000000000000000000" pitchFamily="2" charset="2"/>
            </a:endParaRPr>
          </a:p>
        </p:txBody>
      </p:sp>
    </p:spTree>
    <p:extLst>
      <p:ext uri="{BB962C8B-B14F-4D97-AF65-F5344CB8AC3E}">
        <p14:creationId xmlns:p14="http://schemas.microsoft.com/office/powerpoint/2010/main" val="2748449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5" name="Google Shape;4585;p58"/>
          <p:cNvSpPr txBox="1">
            <a:spLocks noGrp="1"/>
          </p:cNvSpPr>
          <p:nvPr>
            <p:ph type="title"/>
          </p:nvPr>
        </p:nvSpPr>
        <p:spPr>
          <a:xfrm>
            <a:off x="828675" y="487100"/>
            <a:ext cx="790945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4 (Model with Curated Dataset)</a:t>
            </a:r>
            <a:endParaRPr dirty="0"/>
          </a:p>
        </p:txBody>
      </p:sp>
      <p:pic>
        <p:nvPicPr>
          <p:cNvPr id="16386" name="Picture 2">
            <a:extLst>
              <a:ext uri="{FF2B5EF4-FFF2-40B4-BE49-F238E27FC236}">
                <a16:creationId xmlns:a16="http://schemas.microsoft.com/office/drawing/2014/main" id="{E2B8D140-32F6-4F0E-A494-551CDCE70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742" y="1272766"/>
            <a:ext cx="1800000" cy="12676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7AD678C7-B1DC-4B36-97E2-8E4335274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044" y="1272766"/>
            <a:ext cx="1800000" cy="1267683"/>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37654883-83CB-443B-B3BD-0F7B5D1F8B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9742" y="2925768"/>
            <a:ext cx="1800000" cy="1267683"/>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2564EA32-DE6E-4529-8DB1-FFA0E3442F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7092" y="2930541"/>
            <a:ext cx="1800000" cy="1267683"/>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346;p40">
            <a:extLst>
              <a:ext uri="{FF2B5EF4-FFF2-40B4-BE49-F238E27FC236}">
                <a16:creationId xmlns:a16="http://schemas.microsoft.com/office/drawing/2014/main" id="{4AF52F65-CE43-40EC-B257-AEB8CBED5417}"/>
              </a:ext>
            </a:extLst>
          </p:cNvPr>
          <p:cNvSpPr txBox="1">
            <a:spLocks/>
          </p:cNvSpPr>
          <p:nvPr/>
        </p:nvSpPr>
        <p:spPr>
          <a:xfrm>
            <a:off x="2639742" y="926637"/>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10</a:t>
            </a:r>
            <a:endParaRPr lang="en-US" sz="1200" dirty="0">
              <a:sym typeface="Wingdings" panose="05000000000000000000" pitchFamily="2" charset="2"/>
            </a:endParaRPr>
          </a:p>
        </p:txBody>
      </p:sp>
      <p:sp>
        <p:nvSpPr>
          <p:cNvPr id="12" name="Google Shape;346;p40">
            <a:extLst>
              <a:ext uri="{FF2B5EF4-FFF2-40B4-BE49-F238E27FC236}">
                <a16:creationId xmlns:a16="http://schemas.microsoft.com/office/drawing/2014/main" id="{CE9DEEEE-17E8-42AC-816D-88306FC181B2}"/>
              </a:ext>
            </a:extLst>
          </p:cNvPr>
          <p:cNvSpPr txBox="1">
            <a:spLocks/>
          </p:cNvSpPr>
          <p:nvPr/>
        </p:nvSpPr>
        <p:spPr>
          <a:xfrm>
            <a:off x="4916044" y="926637"/>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50</a:t>
            </a:r>
            <a:endParaRPr lang="en-US" sz="1200" dirty="0">
              <a:sym typeface="Wingdings" panose="05000000000000000000" pitchFamily="2" charset="2"/>
            </a:endParaRPr>
          </a:p>
        </p:txBody>
      </p:sp>
      <p:sp>
        <p:nvSpPr>
          <p:cNvPr id="13" name="Google Shape;346;p40">
            <a:extLst>
              <a:ext uri="{FF2B5EF4-FFF2-40B4-BE49-F238E27FC236}">
                <a16:creationId xmlns:a16="http://schemas.microsoft.com/office/drawing/2014/main" id="{3764D8C3-FC89-4DD8-9505-D9A856C02643}"/>
              </a:ext>
            </a:extLst>
          </p:cNvPr>
          <p:cNvSpPr txBox="1">
            <a:spLocks/>
          </p:cNvSpPr>
          <p:nvPr/>
        </p:nvSpPr>
        <p:spPr>
          <a:xfrm>
            <a:off x="2610790" y="2560044"/>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100</a:t>
            </a:r>
            <a:endParaRPr lang="en-US" sz="1200" dirty="0">
              <a:sym typeface="Wingdings" panose="05000000000000000000" pitchFamily="2" charset="2"/>
            </a:endParaRPr>
          </a:p>
        </p:txBody>
      </p:sp>
      <p:sp>
        <p:nvSpPr>
          <p:cNvPr id="14" name="Google Shape;346;p40">
            <a:extLst>
              <a:ext uri="{FF2B5EF4-FFF2-40B4-BE49-F238E27FC236}">
                <a16:creationId xmlns:a16="http://schemas.microsoft.com/office/drawing/2014/main" id="{69FF2EBC-16C3-402D-9E7F-A324F1B5CA48}"/>
              </a:ext>
            </a:extLst>
          </p:cNvPr>
          <p:cNvSpPr txBox="1">
            <a:spLocks/>
          </p:cNvSpPr>
          <p:nvPr/>
        </p:nvSpPr>
        <p:spPr>
          <a:xfrm>
            <a:off x="4887092" y="2560044"/>
            <a:ext cx="2343236"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lgn="l">
              <a:buSzPts val="1100"/>
            </a:pPr>
            <a:r>
              <a:rPr lang="en-US" sz="1200" b="1" u="sng" dirty="0">
                <a:sym typeface="Wingdings" panose="05000000000000000000" pitchFamily="2" charset="2"/>
              </a:rPr>
              <a:t>Epoch 150</a:t>
            </a:r>
            <a:endParaRPr lang="en-US" sz="1200" dirty="0">
              <a:sym typeface="Wingdings" panose="05000000000000000000" pitchFamily="2" charset="2"/>
            </a:endParaRPr>
          </a:p>
        </p:txBody>
      </p:sp>
    </p:spTree>
    <p:extLst>
      <p:ext uri="{BB962C8B-B14F-4D97-AF65-F5344CB8AC3E}">
        <p14:creationId xmlns:p14="http://schemas.microsoft.com/office/powerpoint/2010/main" val="1937512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5" name="Google Shape;4585;p58"/>
          <p:cNvSpPr txBox="1">
            <a:spLocks noGrp="1"/>
          </p:cNvSpPr>
          <p:nvPr>
            <p:ph type="title"/>
          </p:nvPr>
        </p:nvSpPr>
        <p:spPr>
          <a:xfrm>
            <a:off x="828675" y="487100"/>
            <a:ext cx="790945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Enhancing results with ESRGAN</a:t>
            </a:r>
            <a:endParaRPr dirty="0"/>
          </a:p>
        </p:txBody>
      </p:sp>
      <p:pic>
        <p:nvPicPr>
          <p:cNvPr id="17412" name="Picture 4">
            <a:extLst>
              <a:ext uri="{FF2B5EF4-FFF2-40B4-BE49-F238E27FC236}">
                <a16:creationId xmlns:a16="http://schemas.microsoft.com/office/drawing/2014/main" id="{45D76A2A-F358-472E-B176-71E6CFF3F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044208"/>
            <a:ext cx="2964562" cy="305508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E8BC47E4-0E7C-496B-8537-7A3B8526A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9296" y="1044208"/>
            <a:ext cx="2964561" cy="3055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632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5" name="Google Shape;4585;p58"/>
          <p:cNvSpPr txBox="1">
            <a:spLocks noGrp="1"/>
          </p:cNvSpPr>
          <p:nvPr>
            <p:ph type="title"/>
          </p:nvPr>
        </p:nvSpPr>
        <p:spPr>
          <a:xfrm>
            <a:off x="828675" y="487100"/>
            <a:ext cx="790945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Enhancing results with ESRGAN</a:t>
            </a:r>
            <a:endParaRPr dirty="0"/>
          </a:p>
        </p:txBody>
      </p:sp>
      <p:pic>
        <p:nvPicPr>
          <p:cNvPr id="17416" name="Picture 8">
            <a:extLst>
              <a:ext uri="{FF2B5EF4-FFF2-40B4-BE49-F238E27FC236}">
                <a16:creationId xmlns:a16="http://schemas.microsoft.com/office/drawing/2014/main" id="{8DA9C446-F20D-410C-81A6-80CAF142E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027756"/>
            <a:ext cx="2965840" cy="3056400"/>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A67B1150-ABF0-4C75-9BB8-82D079D3B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444" y="1027756"/>
            <a:ext cx="2965840" cy="305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871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41"/>
          <p:cNvSpPr txBox="1">
            <a:spLocks noGrp="1"/>
          </p:cNvSpPr>
          <p:nvPr>
            <p:ph type="title"/>
          </p:nvPr>
        </p:nvSpPr>
        <p:spPr>
          <a:xfrm>
            <a:off x="1499699" y="2361125"/>
            <a:ext cx="6514747"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INTRODUCTION</a:t>
            </a:r>
            <a:endParaRPr dirty="0"/>
          </a:p>
        </p:txBody>
      </p:sp>
      <p:sp>
        <p:nvSpPr>
          <p:cNvPr id="367" name="Google Shape;367;p41"/>
          <p:cNvSpPr txBox="1">
            <a:spLocks noGrp="1"/>
          </p:cNvSpPr>
          <p:nvPr>
            <p:ph type="title" idx="2"/>
          </p:nvPr>
        </p:nvSpPr>
        <p:spPr>
          <a:xfrm>
            <a:off x="3427350" y="971150"/>
            <a:ext cx="22893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 name="Subtitle 2">
            <a:extLst>
              <a:ext uri="{FF2B5EF4-FFF2-40B4-BE49-F238E27FC236}">
                <a16:creationId xmlns:a16="http://schemas.microsoft.com/office/drawing/2014/main" id="{6731EF43-CD37-48F0-9149-C0D9331D1B24}"/>
              </a:ext>
            </a:extLst>
          </p:cNvPr>
          <p:cNvSpPr>
            <a:spLocks noGrp="1"/>
          </p:cNvSpPr>
          <p:nvPr>
            <p:ph type="subTitle" idx="1"/>
          </p:nvPr>
        </p:nvSpPr>
        <p:spPr/>
        <p:txBody>
          <a:bodyPr/>
          <a:lstStyle/>
          <a:p>
            <a:r>
              <a:rPr lang="en-US" dirty="0"/>
              <a:t>The why and how, mostly the why</a:t>
            </a:r>
            <a:endParaRPr lang="en-SG"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5" name="Google Shape;4585;p58"/>
          <p:cNvSpPr txBox="1">
            <a:spLocks noGrp="1"/>
          </p:cNvSpPr>
          <p:nvPr>
            <p:ph type="title"/>
          </p:nvPr>
        </p:nvSpPr>
        <p:spPr>
          <a:xfrm>
            <a:off x="828675" y="487100"/>
            <a:ext cx="790945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pic>
        <p:nvPicPr>
          <p:cNvPr id="18434" name="Picture 2">
            <a:extLst>
              <a:ext uri="{FF2B5EF4-FFF2-40B4-BE49-F238E27FC236}">
                <a16:creationId xmlns:a16="http://schemas.microsoft.com/office/drawing/2014/main" id="{09DDE3F7-680C-4496-807E-9C9753933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270563"/>
            <a:ext cx="1321200" cy="13212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1B6F7682-315B-4DDF-8687-A4C073FE4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2571750"/>
            <a:ext cx="1321200" cy="13212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5818600B-03EE-421D-8BE3-B42D7A6A6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8552" y="2571750"/>
            <a:ext cx="1321200" cy="132120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0FB9E379-D110-443B-A1A9-C8C3D5E0C8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8552" y="1270563"/>
            <a:ext cx="1321200" cy="1321200"/>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extLst>
              <a:ext uri="{FF2B5EF4-FFF2-40B4-BE49-F238E27FC236}">
                <a16:creationId xmlns:a16="http://schemas.microsoft.com/office/drawing/2014/main" id="{9E627783-B484-4C6D-8D22-D1737E8D03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7742" y="1270563"/>
            <a:ext cx="1321200" cy="1321200"/>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a:extLst>
              <a:ext uri="{FF2B5EF4-FFF2-40B4-BE49-F238E27FC236}">
                <a16:creationId xmlns:a16="http://schemas.microsoft.com/office/drawing/2014/main" id="{4C0DF72D-FBC7-430E-90C0-B9863575E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7742" y="2571750"/>
            <a:ext cx="1321200" cy="132120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a:extLst>
              <a:ext uri="{FF2B5EF4-FFF2-40B4-BE49-F238E27FC236}">
                <a16:creationId xmlns:a16="http://schemas.microsoft.com/office/drawing/2014/main" id="{F253E525-6B1D-43CB-8567-65C7946D00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8028" y="2571750"/>
            <a:ext cx="1321200" cy="1321200"/>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a:extLst>
              <a:ext uri="{FF2B5EF4-FFF2-40B4-BE49-F238E27FC236}">
                <a16:creationId xmlns:a16="http://schemas.microsoft.com/office/drawing/2014/main" id="{43D11286-C9C3-4E3D-A5FE-9BEB5194119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8028" y="1270563"/>
            <a:ext cx="1321200" cy="1321200"/>
          </a:xfrm>
          <a:prstGeom prst="rect">
            <a:avLst/>
          </a:prstGeom>
          <a:noFill/>
          <a:extLst>
            <a:ext uri="{909E8E84-426E-40DD-AFC4-6F175D3DCCD1}">
              <a14:hiddenFill xmlns:a14="http://schemas.microsoft.com/office/drawing/2010/main">
                <a:solidFill>
                  <a:srgbClr val="FFFFFF"/>
                </a:solidFill>
              </a14:hiddenFill>
            </a:ext>
          </a:extLst>
        </p:spPr>
      </p:pic>
      <p:pic>
        <p:nvPicPr>
          <p:cNvPr id="18450" name="Picture 18">
            <a:extLst>
              <a:ext uri="{FF2B5EF4-FFF2-40B4-BE49-F238E27FC236}">
                <a16:creationId xmlns:a16="http://schemas.microsoft.com/office/drawing/2014/main" id="{96BB86A1-CB3B-49FD-9E12-7AEFE7C20D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6008" y="1270563"/>
            <a:ext cx="1321200" cy="1321200"/>
          </a:xfrm>
          <a:prstGeom prst="rect">
            <a:avLst/>
          </a:prstGeom>
          <a:noFill/>
          <a:extLst>
            <a:ext uri="{909E8E84-426E-40DD-AFC4-6F175D3DCCD1}">
              <a14:hiddenFill xmlns:a14="http://schemas.microsoft.com/office/drawing/2010/main">
                <a:solidFill>
                  <a:srgbClr val="FFFFFF"/>
                </a:solidFill>
              </a14:hiddenFill>
            </a:ext>
          </a:extLst>
        </p:spPr>
      </p:pic>
      <p:pic>
        <p:nvPicPr>
          <p:cNvPr id="18452" name="Picture 20">
            <a:extLst>
              <a:ext uri="{FF2B5EF4-FFF2-40B4-BE49-F238E27FC236}">
                <a16:creationId xmlns:a16="http://schemas.microsoft.com/office/drawing/2014/main" id="{0D618AB7-31B1-4DE3-9265-1DF5F5FCE5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2965" y="1270563"/>
            <a:ext cx="1321200" cy="1321200"/>
          </a:xfrm>
          <a:prstGeom prst="rect">
            <a:avLst/>
          </a:prstGeom>
          <a:noFill/>
          <a:extLst>
            <a:ext uri="{909E8E84-426E-40DD-AFC4-6F175D3DCCD1}">
              <a14:hiddenFill xmlns:a14="http://schemas.microsoft.com/office/drawing/2010/main">
                <a:solidFill>
                  <a:srgbClr val="FFFFFF"/>
                </a:solidFill>
              </a14:hiddenFill>
            </a:ext>
          </a:extLst>
        </p:spPr>
      </p:pic>
      <p:pic>
        <p:nvPicPr>
          <p:cNvPr id="18454" name="Picture 22">
            <a:extLst>
              <a:ext uri="{FF2B5EF4-FFF2-40B4-BE49-F238E27FC236}">
                <a16:creationId xmlns:a16="http://schemas.microsoft.com/office/drawing/2014/main" id="{75F1E483-2685-490C-8409-468D6D22AB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96008" y="2571750"/>
            <a:ext cx="1321200" cy="1321200"/>
          </a:xfrm>
          <a:prstGeom prst="rect">
            <a:avLst/>
          </a:prstGeom>
          <a:noFill/>
          <a:extLst>
            <a:ext uri="{909E8E84-426E-40DD-AFC4-6F175D3DCCD1}">
              <a14:hiddenFill xmlns:a14="http://schemas.microsoft.com/office/drawing/2010/main">
                <a:solidFill>
                  <a:srgbClr val="FFFFFF"/>
                </a:solidFill>
              </a14:hiddenFill>
            </a:ext>
          </a:extLst>
        </p:spPr>
      </p:pic>
      <p:pic>
        <p:nvPicPr>
          <p:cNvPr id="18456" name="Picture 24">
            <a:extLst>
              <a:ext uri="{FF2B5EF4-FFF2-40B4-BE49-F238E27FC236}">
                <a16:creationId xmlns:a16="http://schemas.microsoft.com/office/drawing/2014/main" id="{DCF5D50A-7A3D-4056-B73B-0F49537CFF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2965" y="2571750"/>
            <a:ext cx="1321200" cy="1321200"/>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346;p40">
            <a:extLst>
              <a:ext uri="{FF2B5EF4-FFF2-40B4-BE49-F238E27FC236}">
                <a16:creationId xmlns:a16="http://schemas.microsoft.com/office/drawing/2014/main" id="{3B9A243B-41C9-4997-B312-D562AC5CC3A6}"/>
              </a:ext>
            </a:extLst>
          </p:cNvPr>
          <p:cNvSpPr txBox="1">
            <a:spLocks/>
          </p:cNvSpPr>
          <p:nvPr/>
        </p:nvSpPr>
        <p:spPr>
          <a:xfrm>
            <a:off x="904561" y="935197"/>
            <a:ext cx="2520000" cy="388285"/>
          </a:xfrm>
          <a:prstGeom prst="rect">
            <a:avLst/>
          </a:prstGeom>
          <a:noFill/>
          <a:ln w="12700">
            <a:solidFill>
              <a:schemeClr val="tx1"/>
            </a:solidFill>
            <a:prstDash val="dash"/>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pPr>
            <a:r>
              <a:rPr lang="en-US" sz="1200" b="1" u="sng" dirty="0">
                <a:sym typeface="Wingdings" panose="05000000000000000000" pitchFamily="2" charset="2"/>
              </a:rPr>
              <a:t>Model 1</a:t>
            </a:r>
            <a:endParaRPr lang="en-US" sz="1200" dirty="0">
              <a:sym typeface="Wingdings" panose="05000000000000000000" pitchFamily="2" charset="2"/>
            </a:endParaRPr>
          </a:p>
        </p:txBody>
      </p:sp>
      <p:sp>
        <p:nvSpPr>
          <p:cNvPr id="18" name="Google Shape;346;p40">
            <a:extLst>
              <a:ext uri="{FF2B5EF4-FFF2-40B4-BE49-F238E27FC236}">
                <a16:creationId xmlns:a16="http://schemas.microsoft.com/office/drawing/2014/main" id="{654B2EE5-CB95-4259-B346-9D7036A69DD2}"/>
              </a:ext>
            </a:extLst>
          </p:cNvPr>
          <p:cNvSpPr txBox="1">
            <a:spLocks/>
          </p:cNvSpPr>
          <p:nvPr/>
        </p:nvSpPr>
        <p:spPr>
          <a:xfrm>
            <a:off x="3689924" y="935197"/>
            <a:ext cx="2520000" cy="388285"/>
          </a:xfrm>
          <a:prstGeom prst="rect">
            <a:avLst/>
          </a:prstGeom>
          <a:noFill/>
          <a:ln w="12700">
            <a:solidFill>
              <a:schemeClr val="tx1"/>
            </a:solidFill>
            <a:prstDash val="dash"/>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pPr>
            <a:r>
              <a:rPr lang="en-US" sz="1200" b="1" u="sng" dirty="0">
                <a:sym typeface="Wingdings" panose="05000000000000000000" pitchFamily="2" charset="2"/>
              </a:rPr>
              <a:t>Model 2</a:t>
            </a:r>
            <a:endParaRPr lang="en-US" sz="1200" dirty="0">
              <a:sym typeface="Wingdings" panose="05000000000000000000" pitchFamily="2" charset="2"/>
            </a:endParaRPr>
          </a:p>
        </p:txBody>
      </p:sp>
      <p:sp>
        <p:nvSpPr>
          <p:cNvPr id="19" name="Google Shape;346;p40">
            <a:extLst>
              <a:ext uri="{FF2B5EF4-FFF2-40B4-BE49-F238E27FC236}">
                <a16:creationId xmlns:a16="http://schemas.microsoft.com/office/drawing/2014/main" id="{2863C9F5-E1FE-48F7-B4AC-F6E7BBC5A0DB}"/>
              </a:ext>
            </a:extLst>
          </p:cNvPr>
          <p:cNvSpPr txBox="1">
            <a:spLocks/>
          </p:cNvSpPr>
          <p:nvPr/>
        </p:nvSpPr>
        <p:spPr>
          <a:xfrm>
            <a:off x="6475287" y="935197"/>
            <a:ext cx="2520000" cy="388285"/>
          </a:xfrm>
          <a:prstGeom prst="rect">
            <a:avLst/>
          </a:prstGeom>
          <a:noFill/>
          <a:ln w="12700">
            <a:solidFill>
              <a:schemeClr val="tx1"/>
            </a:solidFill>
            <a:prstDash val="dash"/>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pPr>
            <a:r>
              <a:rPr lang="en-US" sz="1200" b="1" u="sng" dirty="0">
                <a:sym typeface="Wingdings" panose="05000000000000000000" pitchFamily="2" charset="2"/>
              </a:rPr>
              <a:t>Model 4</a:t>
            </a:r>
            <a:endParaRPr lang="en-US" sz="1200" dirty="0">
              <a:sym typeface="Wingdings" panose="05000000000000000000" pitchFamily="2" charset="2"/>
            </a:endParaRPr>
          </a:p>
        </p:txBody>
      </p:sp>
    </p:spTree>
    <p:extLst>
      <p:ext uri="{BB962C8B-B14F-4D97-AF65-F5344CB8AC3E}">
        <p14:creationId xmlns:p14="http://schemas.microsoft.com/office/powerpoint/2010/main" val="819423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5" name="Google Shape;4585;p58"/>
          <p:cNvSpPr txBox="1">
            <a:spLocks noGrp="1"/>
          </p:cNvSpPr>
          <p:nvPr>
            <p:ph type="title"/>
          </p:nvPr>
        </p:nvSpPr>
        <p:spPr>
          <a:xfrm>
            <a:off x="828675" y="487100"/>
            <a:ext cx="790945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pic>
        <p:nvPicPr>
          <p:cNvPr id="18434" name="Picture 2">
            <a:extLst>
              <a:ext uri="{FF2B5EF4-FFF2-40B4-BE49-F238E27FC236}">
                <a16:creationId xmlns:a16="http://schemas.microsoft.com/office/drawing/2014/main" id="{09DDE3F7-680C-4496-807E-9C9753933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266" y="2902378"/>
            <a:ext cx="1393090" cy="1393090"/>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a:extLst>
              <a:ext uri="{FF2B5EF4-FFF2-40B4-BE49-F238E27FC236}">
                <a16:creationId xmlns:a16="http://schemas.microsoft.com/office/drawing/2014/main" id="{4C0DF72D-FBC7-430E-90C0-B9863575E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778" y="2855440"/>
            <a:ext cx="1486966" cy="1486966"/>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a:extLst>
              <a:ext uri="{FF2B5EF4-FFF2-40B4-BE49-F238E27FC236}">
                <a16:creationId xmlns:a16="http://schemas.microsoft.com/office/drawing/2014/main" id="{F253E525-6B1D-43CB-8567-65C7946D0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1535" y="2855440"/>
            <a:ext cx="1486966" cy="14869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wood surface&#10;&#10;Description automatically generated with low confidence">
            <a:extLst>
              <a:ext uri="{FF2B5EF4-FFF2-40B4-BE49-F238E27FC236}">
                <a16:creationId xmlns:a16="http://schemas.microsoft.com/office/drawing/2014/main" id="{54B829A6-56EA-4F4E-88B6-6800BCCDC3AE}"/>
              </a:ext>
            </a:extLst>
          </p:cNvPr>
          <p:cNvPicPr>
            <a:picLocks noChangeAspect="1"/>
          </p:cNvPicPr>
          <p:nvPr/>
        </p:nvPicPr>
        <p:blipFill>
          <a:blip r:embed="rId6"/>
          <a:stretch>
            <a:fillRect/>
          </a:stretch>
        </p:blipFill>
        <p:spPr>
          <a:xfrm>
            <a:off x="2037549" y="1236798"/>
            <a:ext cx="1267200" cy="1267200"/>
          </a:xfrm>
          <a:prstGeom prst="rect">
            <a:avLst/>
          </a:prstGeom>
        </p:spPr>
      </p:pic>
      <p:pic>
        <p:nvPicPr>
          <p:cNvPr id="5" name="Picture 4" descr="Shape, rectangle&#10;&#10;Description automatically generated">
            <a:extLst>
              <a:ext uri="{FF2B5EF4-FFF2-40B4-BE49-F238E27FC236}">
                <a16:creationId xmlns:a16="http://schemas.microsoft.com/office/drawing/2014/main" id="{6C81D1AE-20B1-4EA9-8627-96AFCCC4ED62}"/>
              </a:ext>
            </a:extLst>
          </p:cNvPr>
          <p:cNvPicPr>
            <a:picLocks noChangeAspect="1"/>
          </p:cNvPicPr>
          <p:nvPr/>
        </p:nvPicPr>
        <p:blipFill>
          <a:blip r:embed="rId7"/>
          <a:stretch>
            <a:fillRect/>
          </a:stretch>
        </p:blipFill>
        <p:spPr>
          <a:xfrm>
            <a:off x="3430880" y="1236798"/>
            <a:ext cx="1267200" cy="1267200"/>
          </a:xfrm>
          <a:prstGeom prst="rect">
            <a:avLst/>
          </a:prstGeom>
        </p:spPr>
      </p:pic>
      <p:pic>
        <p:nvPicPr>
          <p:cNvPr id="7" name="Picture 6" descr="A picture containing curtain&#10;&#10;Description automatically generated">
            <a:extLst>
              <a:ext uri="{FF2B5EF4-FFF2-40B4-BE49-F238E27FC236}">
                <a16:creationId xmlns:a16="http://schemas.microsoft.com/office/drawing/2014/main" id="{8D553DED-298E-423C-BECF-E11B957B4D2C}"/>
              </a:ext>
            </a:extLst>
          </p:cNvPr>
          <p:cNvPicPr>
            <a:picLocks noChangeAspect="1"/>
          </p:cNvPicPr>
          <p:nvPr/>
        </p:nvPicPr>
        <p:blipFill>
          <a:blip r:embed="rId8"/>
          <a:stretch>
            <a:fillRect/>
          </a:stretch>
        </p:blipFill>
        <p:spPr>
          <a:xfrm>
            <a:off x="4824211" y="1236798"/>
            <a:ext cx="1267200" cy="1267200"/>
          </a:xfrm>
          <a:prstGeom prst="rect">
            <a:avLst/>
          </a:prstGeom>
        </p:spPr>
      </p:pic>
      <p:pic>
        <p:nvPicPr>
          <p:cNvPr id="9" name="Picture 8" descr="A picture containing curtain&#10;&#10;Description automatically generated">
            <a:extLst>
              <a:ext uri="{FF2B5EF4-FFF2-40B4-BE49-F238E27FC236}">
                <a16:creationId xmlns:a16="http://schemas.microsoft.com/office/drawing/2014/main" id="{20CD0C69-7858-4A2B-8310-A96D28AB4DB1}"/>
              </a:ext>
            </a:extLst>
          </p:cNvPr>
          <p:cNvPicPr>
            <a:picLocks noChangeAspect="1"/>
          </p:cNvPicPr>
          <p:nvPr/>
        </p:nvPicPr>
        <p:blipFill>
          <a:blip r:embed="rId9"/>
          <a:stretch>
            <a:fillRect/>
          </a:stretch>
        </p:blipFill>
        <p:spPr>
          <a:xfrm>
            <a:off x="7136211" y="1236798"/>
            <a:ext cx="1267200" cy="1267200"/>
          </a:xfrm>
          <a:prstGeom prst="rect">
            <a:avLst/>
          </a:prstGeom>
        </p:spPr>
      </p:pic>
      <p:sp>
        <p:nvSpPr>
          <p:cNvPr id="26" name="Google Shape;4593;p58">
            <a:extLst>
              <a:ext uri="{FF2B5EF4-FFF2-40B4-BE49-F238E27FC236}">
                <a16:creationId xmlns:a16="http://schemas.microsoft.com/office/drawing/2014/main" id="{F216BB3E-4567-4568-9725-DA7344D09BC0}"/>
              </a:ext>
            </a:extLst>
          </p:cNvPr>
          <p:cNvSpPr txBox="1"/>
          <p:nvPr/>
        </p:nvSpPr>
        <p:spPr>
          <a:xfrm>
            <a:off x="340896" y="1585398"/>
            <a:ext cx="1831500" cy="5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Istok Web"/>
                <a:ea typeface="Nunito"/>
                <a:cs typeface="Nunito"/>
                <a:sym typeface="Istok Web"/>
              </a:rPr>
              <a:t>Real </a:t>
            </a:r>
          </a:p>
          <a:p>
            <a:pPr marL="0" lvl="0" indent="0" algn="ctr" rtl="0">
              <a:spcBef>
                <a:spcPts val="0"/>
              </a:spcBef>
              <a:spcAft>
                <a:spcPts val="0"/>
              </a:spcAft>
              <a:buNone/>
            </a:pPr>
            <a:r>
              <a:rPr lang="en-US" sz="1600" dirty="0">
                <a:solidFill>
                  <a:schemeClr val="dk1"/>
                </a:solidFill>
                <a:latin typeface="Istok Web"/>
                <a:ea typeface="Nunito"/>
                <a:cs typeface="Nunito"/>
                <a:sym typeface="Istok Web"/>
              </a:rPr>
              <a:t>Paintings:</a:t>
            </a:r>
            <a:endParaRPr sz="1500" dirty="0">
              <a:solidFill>
                <a:srgbClr val="434343"/>
              </a:solidFill>
              <a:latin typeface="Nunito"/>
              <a:ea typeface="Nunito"/>
              <a:cs typeface="Nunito"/>
              <a:sym typeface="Nunito"/>
            </a:endParaRPr>
          </a:p>
        </p:txBody>
      </p:sp>
      <p:sp>
        <p:nvSpPr>
          <p:cNvPr id="27" name="Google Shape;4593;p58">
            <a:extLst>
              <a:ext uri="{FF2B5EF4-FFF2-40B4-BE49-F238E27FC236}">
                <a16:creationId xmlns:a16="http://schemas.microsoft.com/office/drawing/2014/main" id="{D5E33987-F868-401F-BB4A-C41E82B05E05}"/>
              </a:ext>
            </a:extLst>
          </p:cNvPr>
          <p:cNvSpPr txBox="1"/>
          <p:nvPr/>
        </p:nvSpPr>
        <p:spPr>
          <a:xfrm>
            <a:off x="340896" y="3203860"/>
            <a:ext cx="1831500" cy="5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Istok Web"/>
                <a:ea typeface="Nunito"/>
                <a:cs typeface="Nunito"/>
                <a:sym typeface="Istok Web"/>
              </a:rPr>
              <a:t>‘Fake’ </a:t>
            </a:r>
          </a:p>
          <a:p>
            <a:pPr marL="0" lvl="0" indent="0" algn="ctr" rtl="0">
              <a:spcBef>
                <a:spcPts val="0"/>
              </a:spcBef>
              <a:spcAft>
                <a:spcPts val="0"/>
              </a:spcAft>
              <a:buNone/>
            </a:pPr>
            <a:r>
              <a:rPr lang="en-US" sz="1600" dirty="0">
                <a:solidFill>
                  <a:schemeClr val="dk1"/>
                </a:solidFill>
                <a:latin typeface="Istok Web"/>
                <a:ea typeface="Nunito"/>
                <a:cs typeface="Nunito"/>
                <a:sym typeface="Istok Web"/>
              </a:rPr>
              <a:t>Paintings:</a:t>
            </a:r>
            <a:endParaRPr sz="1500" dirty="0">
              <a:solidFill>
                <a:srgbClr val="434343"/>
              </a:solidFill>
              <a:latin typeface="Nunito"/>
              <a:ea typeface="Nunito"/>
              <a:cs typeface="Nunito"/>
              <a:sym typeface="Nunito"/>
            </a:endParaRPr>
          </a:p>
        </p:txBody>
      </p:sp>
      <p:sp>
        <p:nvSpPr>
          <p:cNvPr id="28" name="Google Shape;4593;p58">
            <a:extLst>
              <a:ext uri="{FF2B5EF4-FFF2-40B4-BE49-F238E27FC236}">
                <a16:creationId xmlns:a16="http://schemas.microsoft.com/office/drawing/2014/main" id="{D35CC0D0-8F96-4D7A-889C-70E88B6FFEC8}"/>
              </a:ext>
            </a:extLst>
          </p:cNvPr>
          <p:cNvSpPr txBox="1"/>
          <p:nvPr/>
        </p:nvSpPr>
        <p:spPr>
          <a:xfrm>
            <a:off x="2277799" y="2490717"/>
            <a:ext cx="786700" cy="22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i="1" dirty="0">
                <a:solidFill>
                  <a:schemeClr val="dk1"/>
                </a:solidFill>
                <a:latin typeface="Istok Web"/>
                <a:ea typeface="Nunito"/>
                <a:cs typeface="Nunito"/>
                <a:sym typeface="Istok Web"/>
              </a:rPr>
              <a:t>Frank Stella</a:t>
            </a:r>
            <a:endParaRPr sz="900" i="1" dirty="0">
              <a:solidFill>
                <a:srgbClr val="434343"/>
              </a:solidFill>
              <a:latin typeface="Nunito"/>
              <a:ea typeface="Nunito"/>
              <a:cs typeface="Nunito"/>
              <a:sym typeface="Nunito"/>
            </a:endParaRPr>
          </a:p>
        </p:txBody>
      </p:sp>
      <p:sp>
        <p:nvSpPr>
          <p:cNvPr id="29" name="Google Shape;4593;p58">
            <a:extLst>
              <a:ext uri="{FF2B5EF4-FFF2-40B4-BE49-F238E27FC236}">
                <a16:creationId xmlns:a16="http://schemas.microsoft.com/office/drawing/2014/main" id="{F78F685F-886F-4CF9-93A0-B3321B24EA42}"/>
              </a:ext>
            </a:extLst>
          </p:cNvPr>
          <p:cNvSpPr txBox="1"/>
          <p:nvPr/>
        </p:nvSpPr>
        <p:spPr>
          <a:xfrm>
            <a:off x="3608185" y="2517997"/>
            <a:ext cx="786700" cy="22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i="1" dirty="0">
                <a:solidFill>
                  <a:schemeClr val="dk1"/>
                </a:solidFill>
                <a:latin typeface="Istok Web"/>
                <a:ea typeface="Nunito"/>
                <a:cs typeface="Nunito"/>
                <a:sym typeface="Istok Web"/>
              </a:rPr>
              <a:t>Gene Davis</a:t>
            </a:r>
            <a:endParaRPr sz="900" i="1" dirty="0">
              <a:solidFill>
                <a:srgbClr val="434343"/>
              </a:solidFill>
              <a:latin typeface="Nunito"/>
              <a:ea typeface="Nunito"/>
              <a:cs typeface="Nunito"/>
              <a:sym typeface="Nunito"/>
            </a:endParaRPr>
          </a:p>
        </p:txBody>
      </p:sp>
      <p:sp>
        <p:nvSpPr>
          <p:cNvPr id="30" name="Google Shape;4593;p58">
            <a:extLst>
              <a:ext uri="{FF2B5EF4-FFF2-40B4-BE49-F238E27FC236}">
                <a16:creationId xmlns:a16="http://schemas.microsoft.com/office/drawing/2014/main" id="{B47C36CD-3366-40B0-90F4-5DE24AAA374D}"/>
              </a:ext>
            </a:extLst>
          </p:cNvPr>
          <p:cNvSpPr txBox="1"/>
          <p:nvPr/>
        </p:nvSpPr>
        <p:spPr>
          <a:xfrm>
            <a:off x="5046335" y="2517997"/>
            <a:ext cx="786700" cy="22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i="1" dirty="0">
                <a:solidFill>
                  <a:schemeClr val="dk1"/>
                </a:solidFill>
                <a:latin typeface="Istok Web"/>
                <a:ea typeface="Nunito"/>
                <a:cs typeface="Nunito"/>
                <a:sym typeface="Istok Web"/>
              </a:rPr>
              <a:t>Gene Davis</a:t>
            </a:r>
            <a:endParaRPr sz="900" i="1" dirty="0">
              <a:solidFill>
                <a:srgbClr val="434343"/>
              </a:solidFill>
              <a:latin typeface="Nunito"/>
              <a:ea typeface="Nunito"/>
              <a:cs typeface="Nunito"/>
              <a:sym typeface="Nunito"/>
            </a:endParaRPr>
          </a:p>
        </p:txBody>
      </p:sp>
      <p:sp>
        <p:nvSpPr>
          <p:cNvPr id="31" name="Google Shape;4593;p58">
            <a:extLst>
              <a:ext uri="{FF2B5EF4-FFF2-40B4-BE49-F238E27FC236}">
                <a16:creationId xmlns:a16="http://schemas.microsoft.com/office/drawing/2014/main" id="{1C981A0D-96AD-4595-9E35-E5AB0DE1798D}"/>
              </a:ext>
            </a:extLst>
          </p:cNvPr>
          <p:cNvSpPr txBox="1"/>
          <p:nvPr/>
        </p:nvSpPr>
        <p:spPr>
          <a:xfrm>
            <a:off x="7376461" y="2528803"/>
            <a:ext cx="786700" cy="22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i="1" dirty="0">
                <a:solidFill>
                  <a:schemeClr val="dk1"/>
                </a:solidFill>
                <a:latin typeface="Istok Web"/>
                <a:ea typeface="Nunito"/>
                <a:cs typeface="Nunito"/>
                <a:sym typeface="Istok Web"/>
              </a:rPr>
              <a:t>Sam Gilliam</a:t>
            </a:r>
            <a:endParaRPr sz="900" i="1" dirty="0">
              <a:solidFill>
                <a:srgbClr val="434343"/>
              </a:solidFill>
              <a:latin typeface="Nunito"/>
              <a:ea typeface="Nunito"/>
              <a:cs typeface="Nunito"/>
              <a:sym typeface="Nunito"/>
            </a:endParaRPr>
          </a:p>
        </p:txBody>
      </p:sp>
    </p:spTree>
    <p:extLst>
      <p:ext uri="{BB962C8B-B14F-4D97-AF65-F5344CB8AC3E}">
        <p14:creationId xmlns:p14="http://schemas.microsoft.com/office/powerpoint/2010/main" val="8214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5" name="Google Shape;4585;p58"/>
          <p:cNvSpPr txBox="1">
            <a:spLocks noGrp="1"/>
          </p:cNvSpPr>
          <p:nvPr>
            <p:ph type="title"/>
          </p:nvPr>
        </p:nvSpPr>
        <p:spPr>
          <a:xfrm>
            <a:off x="828675" y="487100"/>
            <a:ext cx="790945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Takeaways</a:t>
            </a:r>
            <a:endParaRPr dirty="0"/>
          </a:p>
        </p:txBody>
      </p:sp>
      <p:sp>
        <p:nvSpPr>
          <p:cNvPr id="2" name="TextBox 1">
            <a:extLst>
              <a:ext uri="{FF2B5EF4-FFF2-40B4-BE49-F238E27FC236}">
                <a16:creationId xmlns:a16="http://schemas.microsoft.com/office/drawing/2014/main" id="{0FEE9189-425C-42AD-815A-285B4D2FC27F}"/>
              </a:ext>
            </a:extLst>
          </p:cNvPr>
          <p:cNvSpPr txBox="1"/>
          <p:nvPr/>
        </p:nvSpPr>
        <p:spPr>
          <a:xfrm>
            <a:off x="828675" y="2063919"/>
            <a:ext cx="7733041" cy="5078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2800"/>
              <a:buFont typeface="Hammersmith One"/>
              <a:buNone/>
              <a:defRPr sz="2700">
                <a:solidFill>
                  <a:schemeClr val="dk1"/>
                </a:solidFill>
                <a:latin typeface="Hammersmith One"/>
                <a:ea typeface="Hammersmith One"/>
                <a:cs typeface="Hammersmith One"/>
                <a:sym typeface="Hammersmith One"/>
              </a:defRPr>
            </a:lvl1pPr>
            <a:lvl2pPr>
              <a:buClr>
                <a:schemeClr val="dk1"/>
              </a:buClr>
              <a:buSzPts val="2800"/>
              <a:buFont typeface="Hammersmith One"/>
              <a:buNone/>
              <a:defRPr sz="2800">
                <a:solidFill>
                  <a:schemeClr val="dk1"/>
                </a:solidFill>
                <a:latin typeface="Hammersmith One"/>
                <a:ea typeface="Hammersmith One"/>
                <a:cs typeface="Hammersmith One"/>
                <a:sym typeface="Hammersmith One"/>
              </a:defRPr>
            </a:lvl2pPr>
            <a:lvl3pPr>
              <a:buClr>
                <a:schemeClr val="dk1"/>
              </a:buClr>
              <a:buSzPts val="2800"/>
              <a:buFont typeface="Hammersmith One"/>
              <a:buNone/>
              <a:defRPr sz="2800">
                <a:solidFill>
                  <a:schemeClr val="dk1"/>
                </a:solidFill>
                <a:latin typeface="Hammersmith One"/>
                <a:ea typeface="Hammersmith One"/>
                <a:cs typeface="Hammersmith One"/>
                <a:sym typeface="Hammersmith One"/>
              </a:defRPr>
            </a:lvl3pPr>
            <a:lvl4pPr>
              <a:buClr>
                <a:schemeClr val="dk1"/>
              </a:buClr>
              <a:buSzPts val="2800"/>
              <a:buFont typeface="Hammersmith One"/>
              <a:buNone/>
              <a:defRPr sz="2800">
                <a:solidFill>
                  <a:schemeClr val="dk1"/>
                </a:solidFill>
                <a:latin typeface="Hammersmith One"/>
                <a:ea typeface="Hammersmith One"/>
                <a:cs typeface="Hammersmith One"/>
                <a:sym typeface="Hammersmith One"/>
              </a:defRPr>
            </a:lvl4pPr>
            <a:lvl5pPr>
              <a:buClr>
                <a:schemeClr val="dk1"/>
              </a:buClr>
              <a:buSzPts val="2800"/>
              <a:buFont typeface="Hammersmith One"/>
              <a:buNone/>
              <a:defRPr sz="2800">
                <a:solidFill>
                  <a:schemeClr val="dk1"/>
                </a:solidFill>
                <a:latin typeface="Hammersmith One"/>
                <a:ea typeface="Hammersmith One"/>
                <a:cs typeface="Hammersmith One"/>
                <a:sym typeface="Hammersmith One"/>
              </a:defRPr>
            </a:lvl5pPr>
            <a:lvl6pPr>
              <a:buClr>
                <a:schemeClr val="dk1"/>
              </a:buClr>
              <a:buSzPts val="2800"/>
              <a:buFont typeface="Hammersmith One"/>
              <a:buNone/>
              <a:defRPr sz="2800">
                <a:solidFill>
                  <a:schemeClr val="dk1"/>
                </a:solidFill>
                <a:latin typeface="Hammersmith One"/>
                <a:ea typeface="Hammersmith One"/>
                <a:cs typeface="Hammersmith One"/>
                <a:sym typeface="Hammersmith One"/>
              </a:defRPr>
            </a:lvl6pPr>
            <a:lvl7pPr>
              <a:buClr>
                <a:schemeClr val="dk1"/>
              </a:buClr>
              <a:buSzPts val="2800"/>
              <a:buFont typeface="Hammersmith One"/>
              <a:buNone/>
              <a:defRPr sz="2800">
                <a:solidFill>
                  <a:schemeClr val="dk1"/>
                </a:solidFill>
                <a:latin typeface="Hammersmith One"/>
                <a:ea typeface="Hammersmith One"/>
                <a:cs typeface="Hammersmith One"/>
                <a:sym typeface="Hammersmith One"/>
              </a:defRPr>
            </a:lvl7pPr>
            <a:lvl8pPr>
              <a:buClr>
                <a:schemeClr val="dk1"/>
              </a:buClr>
              <a:buSzPts val="2800"/>
              <a:buFont typeface="Hammersmith One"/>
              <a:buNone/>
              <a:defRPr sz="2800">
                <a:solidFill>
                  <a:schemeClr val="dk1"/>
                </a:solidFill>
                <a:latin typeface="Hammersmith One"/>
                <a:ea typeface="Hammersmith One"/>
                <a:cs typeface="Hammersmith One"/>
                <a:sym typeface="Hammersmith One"/>
              </a:defRPr>
            </a:lvl8pPr>
            <a:lvl9pPr>
              <a:buClr>
                <a:schemeClr val="dk1"/>
              </a:buClr>
              <a:buSzPts val="2800"/>
              <a:buFont typeface="Hammersmith One"/>
              <a:buNone/>
              <a:defRPr sz="2800">
                <a:solidFill>
                  <a:schemeClr val="dk1"/>
                </a:solidFill>
                <a:latin typeface="Hammersmith One"/>
                <a:ea typeface="Hammersmith One"/>
                <a:cs typeface="Hammersmith One"/>
                <a:sym typeface="Hammersmith One"/>
              </a:defRPr>
            </a:lvl9pPr>
          </a:lstStyle>
          <a:p>
            <a:r>
              <a:rPr lang="en-US" sz="1400" b="1" u="sng" dirty="0"/>
              <a:t>Best Practices</a:t>
            </a:r>
          </a:p>
          <a:p>
            <a:pPr marL="285750" indent="-285750">
              <a:buFontTx/>
              <a:buChar char="-"/>
            </a:pPr>
            <a:r>
              <a:rPr lang="en-US" sz="1400" dirty="0"/>
              <a:t>Quality of dataset is most important</a:t>
            </a:r>
          </a:p>
          <a:p>
            <a:pPr marL="285750" indent="-285750">
              <a:buFontTx/>
              <a:buChar char="-"/>
            </a:pPr>
            <a:r>
              <a:rPr lang="en-US" sz="1400" dirty="0"/>
              <a:t>Gaussian-distributed values as inputs for generator</a:t>
            </a:r>
          </a:p>
          <a:p>
            <a:pPr marL="285750" indent="-285750">
              <a:buFontTx/>
              <a:buChar char="-"/>
            </a:pPr>
            <a:r>
              <a:rPr lang="en-US" sz="1400" dirty="0" err="1"/>
              <a:t>LeakyRELU</a:t>
            </a:r>
            <a:r>
              <a:rPr lang="en-US" sz="1400" dirty="0"/>
              <a:t> activation in layers</a:t>
            </a:r>
          </a:p>
          <a:p>
            <a:pPr marL="285750" indent="-285750">
              <a:buFontTx/>
              <a:buChar char="-"/>
            </a:pPr>
            <a:r>
              <a:rPr lang="en-US" sz="1400" dirty="0"/>
              <a:t>Use </a:t>
            </a:r>
            <a:r>
              <a:rPr lang="en-US" sz="1400" dirty="0" err="1"/>
              <a:t>strided</a:t>
            </a:r>
            <a:r>
              <a:rPr lang="en-US" sz="1400" dirty="0"/>
              <a:t> convolutions instead of pooling</a:t>
            </a:r>
          </a:p>
          <a:p>
            <a:pPr marL="285750" indent="-285750">
              <a:buFontTx/>
              <a:buChar char="-"/>
            </a:pPr>
            <a:r>
              <a:rPr lang="en-US" sz="1400" dirty="0"/>
              <a:t>Adam </a:t>
            </a:r>
            <a:r>
              <a:rPr lang="en-US" sz="1400" dirty="0" err="1"/>
              <a:t>optimiser</a:t>
            </a:r>
            <a:endParaRPr lang="en-US" sz="1400" dirty="0"/>
          </a:p>
          <a:p>
            <a:pPr marL="285750" indent="-285750">
              <a:buFontTx/>
              <a:buChar char="-"/>
            </a:pPr>
            <a:r>
              <a:rPr lang="en-US" sz="1400" dirty="0"/>
              <a:t>Separate real and fake training for discriminator</a:t>
            </a:r>
          </a:p>
          <a:p>
            <a:pPr marL="285750" indent="-285750">
              <a:buFontTx/>
              <a:buChar char="-"/>
            </a:pPr>
            <a:r>
              <a:rPr lang="en-US" sz="1400" dirty="0"/>
              <a:t>Use batch normalization in generator</a:t>
            </a:r>
          </a:p>
          <a:p>
            <a:pPr marL="285750" indent="-285750">
              <a:buFontTx/>
              <a:buChar char="-"/>
            </a:pPr>
            <a:r>
              <a:rPr lang="en-US" sz="1400" dirty="0"/>
              <a:t>Monitor training progress</a:t>
            </a:r>
          </a:p>
          <a:p>
            <a:pPr marL="285750" indent="-285750">
              <a:buFontTx/>
              <a:buChar char="-"/>
            </a:pPr>
            <a:endParaRPr lang="en-US" sz="1400" dirty="0"/>
          </a:p>
          <a:p>
            <a:pPr marL="285750" indent="-285750">
              <a:buFontTx/>
              <a:buChar char="-"/>
            </a:pPr>
            <a:endParaRPr lang="en-SG" sz="1400" dirty="0"/>
          </a:p>
        </p:txBody>
      </p:sp>
    </p:spTree>
    <p:extLst>
      <p:ext uri="{BB962C8B-B14F-4D97-AF65-F5344CB8AC3E}">
        <p14:creationId xmlns:p14="http://schemas.microsoft.com/office/powerpoint/2010/main" val="4124063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ctrTitle"/>
          </p:nvPr>
        </p:nvSpPr>
        <p:spPr>
          <a:xfrm>
            <a:off x="998100" y="708125"/>
            <a:ext cx="4336200" cy="29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4000" dirty="0"/>
              <a:t>THANKS!</a:t>
            </a:r>
            <a:endParaRPr sz="5400" dirty="0"/>
          </a:p>
        </p:txBody>
      </p:sp>
      <p:sp>
        <p:nvSpPr>
          <p:cNvPr id="279" name="Google Shape;279;p36"/>
          <p:cNvSpPr txBox="1">
            <a:spLocks noGrp="1"/>
          </p:cNvSpPr>
          <p:nvPr>
            <p:ph type="subTitle" idx="1"/>
          </p:nvPr>
        </p:nvSpPr>
        <p:spPr>
          <a:xfrm>
            <a:off x="1527092" y="3956705"/>
            <a:ext cx="43362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github.com/gregwcy</a:t>
            </a:r>
            <a:endParaRPr dirty="0"/>
          </a:p>
        </p:txBody>
      </p:sp>
      <p:pic>
        <p:nvPicPr>
          <p:cNvPr id="5" name="Picture 2">
            <a:extLst>
              <a:ext uri="{FF2B5EF4-FFF2-40B4-BE49-F238E27FC236}">
                <a16:creationId xmlns:a16="http://schemas.microsoft.com/office/drawing/2014/main" id="{8C7B1B34-5D09-4F1A-94D7-1F0DF0F306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6" t="6124" r="4059" b="7347"/>
          <a:stretch/>
        </p:blipFill>
        <p:spPr bwMode="auto">
          <a:xfrm>
            <a:off x="5801444" y="537883"/>
            <a:ext cx="2647309" cy="4071902"/>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GitHub Social media Computer Icons Logo Android, Github, logo, computer  Wallpaper, banner png | PNGWing">
            <a:extLst>
              <a:ext uri="{FF2B5EF4-FFF2-40B4-BE49-F238E27FC236}">
                <a16:creationId xmlns:a16="http://schemas.microsoft.com/office/drawing/2014/main" id="{6AAD548A-1011-4219-AC49-EB6BFE434F5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4457" y1="70898" x2="44457" y2="70898"/>
                        <a14:foregroundMark x1="60326" y1="70703" x2="60326" y2="70703"/>
                      </a14:backgroundRemoval>
                    </a14:imgEffect>
                  </a14:imgLayer>
                </a14:imgProps>
              </a:ext>
              <a:ext uri="{28A0092B-C50C-407E-A947-70E740481C1C}">
                <a14:useLocalDpi xmlns:a14="http://schemas.microsoft.com/office/drawing/2010/main" val="0"/>
              </a:ext>
            </a:extLst>
          </a:blip>
          <a:srcRect/>
          <a:stretch>
            <a:fillRect/>
          </a:stretch>
        </p:blipFill>
        <p:spPr bwMode="auto">
          <a:xfrm>
            <a:off x="516415" y="3839125"/>
            <a:ext cx="1384778" cy="770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88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5822576" y="528686"/>
            <a:ext cx="2514601" cy="122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ABOUT THE PROJECT</a:t>
            </a:r>
            <a:endParaRPr dirty="0"/>
          </a:p>
        </p:txBody>
      </p:sp>
      <p:sp>
        <p:nvSpPr>
          <p:cNvPr id="374" name="Google Shape;374;p42"/>
          <p:cNvSpPr txBox="1">
            <a:spLocks noGrp="1"/>
          </p:cNvSpPr>
          <p:nvPr>
            <p:ph type="body" idx="2"/>
          </p:nvPr>
        </p:nvSpPr>
        <p:spPr>
          <a:xfrm>
            <a:off x="705970" y="3555651"/>
            <a:ext cx="5370980" cy="80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dirty="0"/>
              <a:t>This project was inspired by the Netflix film – Made You Look</a:t>
            </a:r>
          </a:p>
          <a:p>
            <a:pPr marL="0" lvl="0" indent="0" algn="l" rtl="0">
              <a:spcBef>
                <a:spcPts val="0"/>
              </a:spcBef>
              <a:spcAft>
                <a:spcPts val="0"/>
              </a:spcAft>
              <a:buClr>
                <a:schemeClr val="lt1"/>
              </a:buClr>
              <a:buSzPts val="1100"/>
              <a:buFont typeface="Arial"/>
              <a:buNone/>
            </a:pPr>
            <a:endParaRPr lang="en" dirty="0"/>
          </a:p>
          <a:p>
            <a:pPr marL="0" lvl="0" indent="0" algn="l" rtl="0">
              <a:spcBef>
                <a:spcPts val="0"/>
              </a:spcBef>
              <a:spcAft>
                <a:spcPts val="0"/>
              </a:spcAft>
              <a:buClr>
                <a:schemeClr val="lt1"/>
              </a:buClr>
              <a:buSzPts val="1100"/>
              <a:buFont typeface="Arial"/>
              <a:buNone/>
            </a:pPr>
            <a:r>
              <a:rPr lang="en-US" dirty="0"/>
              <a:t>It covers the story of how the </a:t>
            </a:r>
            <a:r>
              <a:rPr lang="en-US" dirty="0" err="1"/>
              <a:t>Knoedler</a:t>
            </a:r>
            <a:r>
              <a:rPr lang="en-US" dirty="0"/>
              <a:t> Gallery in New York, with over 165 years of history, sold over $80 million worth of fake art</a:t>
            </a:r>
            <a:endParaRPr dirty="0"/>
          </a:p>
        </p:txBody>
      </p:sp>
      <p:pic>
        <p:nvPicPr>
          <p:cNvPr id="2050" name="Picture 2" descr="Made You Look: A True Story About Fake Art” | by Jeff Ehren | Jeff&amp;#39;s Film &amp;amp;  TV Reviews | Medium">
            <a:extLst>
              <a:ext uri="{FF2B5EF4-FFF2-40B4-BE49-F238E27FC236}">
                <a16:creationId xmlns:a16="http://schemas.microsoft.com/office/drawing/2014/main" id="{F7274810-3D67-4EAD-A348-D5AE68540B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7" t="1996" r="2290" b="2692"/>
          <a:stretch/>
        </p:blipFill>
        <p:spPr bwMode="auto">
          <a:xfrm>
            <a:off x="705970" y="0"/>
            <a:ext cx="5035923" cy="2817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0"/>
          <p:cNvSpPr txBox="1">
            <a:spLocks noGrp="1"/>
          </p:cNvSpPr>
          <p:nvPr>
            <p:ph type="body" idx="1"/>
          </p:nvPr>
        </p:nvSpPr>
        <p:spPr>
          <a:xfrm>
            <a:off x="-39796" y="757290"/>
            <a:ext cx="3247800" cy="348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800" dirty="0"/>
              <a:t>Scammers</a:t>
            </a:r>
            <a:endParaRPr sz="1800" dirty="0"/>
          </a:p>
        </p:txBody>
      </p:sp>
      <p:sp>
        <p:nvSpPr>
          <p:cNvPr id="346" name="Google Shape;346;p40"/>
          <p:cNvSpPr txBox="1">
            <a:spLocks noGrp="1"/>
          </p:cNvSpPr>
          <p:nvPr>
            <p:ph type="subTitle" idx="3"/>
          </p:nvPr>
        </p:nvSpPr>
        <p:spPr>
          <a:xfrm>
            <a:off x="143504" y="2159723"/>
            <a:ext cx="28812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i="1" dirty="0"/>
              <a:t>Jose Diaz and Glafira Rosales</a:t>
            </a:r>
            <a:endParaRPr sz="1200" i="1" dirty="0"/>
          </a:p>
        </p:txBody>
      </p:sp>
      <p:grpSp>
        <p:nvGrpSpPr>
          <p:cNvPr id="348" name="Google Shape;348;p40"/>
          <p:cNvGrpSpPr/>
          <p:nvPr/>
        </p:nvGrpSpPr>
        <p:grpSpPr>
          <a:xfrm>
            <a:off x="449024" y="1039479"/>
            <a:ext cx="1068669" cy="1195408"/>
            <a:chOff x="836675" y="1226800"/>
            <a:chExt cx="1820275" cy="1824900"/>
          </a:xfrm>
        </p:grpSpPr>
        <p:sp>
          <p:nvSpPr>
            <p:cNvPr id="349" name="Google Shape;349;p40"/>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40"/>
          <p:cNvGrpSpPr/>
          <p:nvPr/>
        </p:nvGrpSpPr>
        <p:grpSpPr>
          <a:xfrm>
            <a:off x="829991" y="3091798"/>
            <a:ext cx="1481637" cy="941262"/>
            <a:chOff x="836675" y="1226800"/>
            <a:chExt cx="1820275" cy="1824900"/>
          </a:xfrm>
        </p:grpSpPr>
        <p:sp>
          <p:nvSpPr>
            <p:cNvPr id="354" name="Google Shape;354;p40"/>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40"/>
          <p:cNvSpPr txBox="1">
            <a:spLocks noGrp="1"/>
          </p:cNvSpPr>
          <p:nvPr>
            <p:ph type="title"/>
          </p:nvPr>
        </p:nvSpPr>
        <p:spPr>
          <a:xfrm>
            <a:off x="309281" y="2167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How to sell fake art?</a:t>
            </a:r>
            <a:endParaRPr dirty="0"/>
          </a:p>
        </p:txBody>
      </p:sp>
      <p:pic>
        <p:nvPicPr>
          <p:cNvPr id="1026" name="Picture 2" descr="Pei-Shen Qian, forger/painter. | Jackson pollock, Art, Gallery">
            <a:extLst>
              <a:ext uri="{FF2B5EF4-FFF2-40B4-BE49-F238E27FC236}">
                <a16:creationId xmlns:a16="http://schemas.microsoft.com/office/drawing/2014/main" id="{CA0B76C0-E78A-436B-894A-37914BB03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61" y="3138864"/>
            <a:ext cx="1323167" cy="845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om Afar, a Fugitive in the Knoedler Art Fraud Gives His Defense - The New  York Times">
            <a:extLst>
              <a:ext uri="{FF2B5EF4-FFF2-40B4-BE49-F238E27FC236}">
                <a16:creationId xmlns:a16="http://schemas.microsoft.com/office/drawing/2014/main" id="{DE6A9682-C4A8-4CC9-82B5-D513820B6C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741" t="7161" r="12114" b="13704"/>
          <a:stretch/>
        </p:blipFill>
        <p:spPr bwMode="auto">
          <a:xfrm>
            <a:off x="507141" y="1110439"/>
            <a:ext cx="950352" cy="1063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ng Island Art Dealer Glafira Rosales Arrested – ARTnews.com">
            <a:extLst>
              <a:ext uri="{FF2B5EF4-FFF2-40B4-BE49-F238E27FC236}">
                <a16:creationId xmlns:a16="http://schemas.microsoft.com/office/drawing/2014/main" id="{086968C9-FE58-4016-96B7-322E3963E5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67" t="7635" r="1778" b="-2122"/>
          <a:stretch/>
        </p:blipFill>
        <p:spPr bwMode="auto">
          <a:xfrm>
            <a:off x="1625820" y="1103311"/>
            <a:ext cx="993563" cy="108331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oogle Shape;348;p40">
            <a:extLst>
              <a:ext uri="{FF2B5EF4-FFF2-40B4-BE49-F238E27FC236}">
                <a16:creationId xmlns:a16="http://schemas.microsoft.com/office/drawing/2014/main" id="{A656BCF2-EE23-4F39-B42F-3A5775078617}"/>
              </a:ext>
            </a:extLst>
          </p:cNvPr>
          <p:cNvGrpSpPr/>
          <p:nvPr/>
        </p:nvGrpSpPr>
        <p:grpSpPr>
          <a:xfrm>
            <a:off x="1575473" y="1039479"/>
            <a:ext cx="1068669" cy="1195408"/>
            <a:chOff x="836675" y="1226800"/>
            <a:chExt cx="1820275" cy="1824900"/>
          </a:xfrm>
        </p:grpSpPr>
        <p:sp>
          <p:nvSpPr>
            <p:cNvPr id="23" name="Google Shape;349;p40">
              <a:extLst>
                <a:ext uri="{FF2B5EF4-FFF2-40B4-BE49-F238E27FC236}">
                  <a16:creationId xmlns:a16="http://schemas.microsoft.com/office/drawing/2014/main" id="{6A75F8CC-49D0-482F-8EBF-A730D633C229}"/>
                </a:ext>
              </a:extLst>
            </p:cNvPr>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0;p40">
              <a:extLst>
                <a:ext uri="{FF2B5EF4-FFF2-40B4-BE49-F238E27FC236}">
                  <a16:creationId xmlns:a16="http://schemas.microsoft.com/office/drawing/2014/main" id="{8568DB6C-9FB2-4879-92BA-3CBDF9BB44F8}"/>
                </a:ext>
              </a:extLst>
            </p:cNvPr>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1;p40">
              <a:extLst>
                <a:ext uri="{FF2B5EF4-FFF2-40B4-BE49-F238E27FC236}">
                  <a16:creationId xmlns:a16="http://schemas.microsoft.com/office/drawing/2014/main" id="{308E438F-5700-4EBA-9FA9-7FA63E9A7E00}"/>
                </a:ext>
              </a:extLst>
            </p:cNvPr>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2;p40">
              <a:extLst>
                <a:ext uri="{FF2B5EF4-FFF2-40B4-BE49-F238E27FC236}">
                  <a16:creationId xmlns:a16="http://schemas.microsoft.com/office/drawing/2014/main" id="{8D3085C7-D320-4618-872F-F6C12F98190E}"/>
                </a:ext>
              </a:extLst>
            </p:cNvPr>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48;p40">
            <a:extLst>
              <a:ext uri="{FF2B5EF4-FFF2-40B4-BE49-F238E27FC236}">
                <a16:creationId xmlns:a16="http://schemas.microsoft.com/office/drawing/2014/main" id="{690FFE0E-94F1-4417-AC47-902FCE920116}"/>
              </a:ext>
            </a:extLst>
          </p:cNvPr>
          <p:cNvGrpSpPr/>
          <p:nvPr/>
        </p:nvGrpSpPr>
        <p:grpSpPr>
          <a:xfrm>
            <a:off x="3706729" y="1071906"/>
            <a:ext cx="1068669" cy="1195408"/>
            <a:chOff x="836675" y="1226800"/>
            <a:chExt cx="1820275" cy="1824900"/>
          </a:xfrm>
        </p:grpSpPr>
        <p:sp>
          <p:nvSpPr>
            <p:cNvPr id="28" name="Google Shape;349;p40">
              <a:extLst>
                <a:ext uri="{FF2B5EF4-FFF2-40B4-BE49-F238E27FC236}">
                  <a16:creationId xmlns:a16="http://schemas.microsoft.com/office/drawing/2014/main" id="{DEECC112-6A71-4223-8121-4A311505C789}"/>
                </a:ext>
              </a:extLst>
            </p:cNvPr>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0;p40">
              <a:extLst>
                <a:ext uri="{FF2B5EF4-FFF2-40B4-BE49-F238E27FC236}">
                  <a16:creationId xmlns:a16="http://schemas.microsoft.com/office/drawing/2014/main" id="{52024C3D-E5F1-4C5F-BBC7-E3E9AD0B16D4}"/>
                </a:ext>
              </a:extLst>
            </p:cNvPr>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1;p40">
              <a:extLst>
                <a:ext uri="{FF2B5EF4-FFF2-40B4-BE49-F238E27FC236}">
                  <a16:creationId xmlns:a16="http://schemas.microsoft.com/office/drawing/2014/main" id="{CD1596B7-21E6-48AE-AFB8-A3DCE4E24585}"/>
                </a:ext>
              </a:extLst>
            </p:cNvPr>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2;p40">
              <a:extLst>
                <a:ext uri="{FF2B5EF4-FFF2-40B4-BE49-F238E27FC236}">
                  <a16:creationId xmlns:a16="http://schemas.microsoft.com/office/drawing/2014/main" id="{B672CBE9-4FEC-4D3A-9F5A-DC5A961050A8}"/>
                </a:ext>
              </a:extLst>
            </p:cNvPr>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2" name="Picture 8" descr="New Developments in Forged Mark Rothko Lawsuit Between Ann Freedman and  Collectors Domenico and Eleanore De Sole | Widewalls">
            <a:extLst>
              <a:ext uri="{FF2B5EF4-FFF2-40B4-BE49-F238E27FC236}">
                <a16:creationId xmlns:a16="http://schemas.microsoft.com/office/drawing/2014/main" id="{4747EF58-37B7-4BD7-8CEE-F6CA061B02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815" r="2518" b="3294"/>
          <a:stretch/>
        </p:blipFill>
        <p:spPr bwMode="auto">
          <a:xfrm>
            <a:off x="3770370" y="1137732"/>
            <a:ext cx="941107" cy="1058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ypes of Fine Art Appraisal Services | Fine Art Shippers">
            <a:extLst>
              <a:ext uri="{FF2B5EF4-FFF2-40B4-BE49-F238E27FC236}">
                <a16:creationId xmlns:a16="http://schemas.microsoft.com/office/drawing/2014/main" id="{A4645613-6442-4CED-87B0-D2B41BA463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3596" y="3168481"/>
            <a:ext cx="980576" cy="98057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oogle Shape;348;p40">
            <a:extLst>
              <a:ext uri="{FF2B5EF4-FFF2-40B4-BE49-F238E27FC236}">
                <a16:creationId xmlns:a16="http://schemas.microsoft.com/office/drawing/2014/main" id="{F02FA0B4-1F12-48A6-B96A-53F284C49501}"/>
              </a:ext>
            </a:extLst>
          </p:cNvPr>
          <p:cNvGrpSpPr/>
          <p:nvPr/>
        </p:nvGrpSpPr>
        <p:grpSpPr>
          <a:xfrm>
            <a:off x="4612809" y="3095532"/>
            <a:ext cx="1068669" cy="1134290"/>
            <a:chOff x="836675" y="1226800"/>
            <a:chExt cx="1820275" cy="1824900"/>
          </a:xfrm>
        </p:grpSpPr>
        <p:sp>
          <p:nvSpPr>
            <p:cNvPr id="35" name="Google Shape;349;p40">
              <a:extLst>
                <a:ext uri="{FF2B5EF4-FFF2-40B4-BE49-F238E27FC236}">
                  <a16:creationId xmlns:a16="http://schemas.microsoft.com/office/drawing/2014/main" id="{D3E1DEC9-9A61-4B90-A6B1-98676A999135}"/>
                </a:ext>
              </a:extLst>
            </p:cNvPr>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0;p40">
              <a:extLst>
                <a:ext uri="{FF2B5EF4-FFF2-40B4-BE49-F238E27FC236}">
                  <a16:creationId xmlns:a16="http://schemas.microsoft.com/office/drawing/2014/main" id="{F5EE7801-F3E6-482D-8DFB-C8819F5EDCE6}"/>
                </a:ext>
              </a:extLst>
            </p:cNvPr>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1;p40">
              <a:extLst>
                <a:ext uri="{FF2B5EF4-FFF2-40B4-BE49-F238E27FC236}">
                  <a16:creationId xmlns:a16="http://schemas.microsoft.com/office/drawing/2014/main" id="{ABA910F7-1BA3-430B-96F2-D7AA66FA87B5}"/>
                </a:ext>
              </a:extLst>
            </p:cNvPr>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2;p40">
              <a:extLst>
                <a:ext uri="{FF2B5EF4-FFF2-40B4-BE49-F238E27FC236}">
                  <a16:creationId xmlns:a16="http://schemas.microsoft.com/office/drawing/2014/main" id="{D090107F-7B70-4EEC-A78C-4C9DE88FAF5D}"/>
                </a:ext>
              </a:extLst>
            </p:cNvPr>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46;p40">
            <a:extLst>
              <a:ext uri="{FF2B5EF4-FFF2-40B4-BE49-F238E27FC236}">
                <a16:creationId xmlns:a16="http://schemas.microsoft.com/office/drawing/2014/main" id="{9C7AC872-E587-45CB-B8D5-9E5296A6F3BC}"/>
              </a:ext>
            </a:extLst>
          </p:cNvPr>
          <p:cNvSpPr txBox="1">
            <a:spLocks/>
          </p:cNvSpPr>
          <p:nvPr/>
        </p:nvSpPr>
        <p:spPr>
          <a:xfrm>
            <a:off x="129344" y="3938281"/>
            <a:ext cx="2881200"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SG" sz="1200" i="1" dirty="0"/>
              <a:t>Pei-Shen Qian</a:t>
            </a:r>
          </a:p>
        </p:txBody>
      </p:sp>
      <p:sp>
        <p:nvSpPr>
          <p:cNvPr id="40" name="Google Shape;344;p40">
            <a:extLst>
              <a:ext uri="{FF2B5EF4-FFF2-40B4-BE49-F238E27FC236}">
                <a16:creationId xmlns:a16="http://schemas.microsoft.com/office/drawing/2014/main" id="{33F0805F-19F3-4335-995B-72D14FFFA8A7}"/>
              </a:ext>
            </a:extLst>
          </p:cNvPr>
          <p:cNvSpPr txBox="1">
            <a:spLocks/>
          </p:cNvSpPr>
          <p:nvPr/>
        </p:nvSpPr>
        <p:spPr>
          <a:xfrm>
            <a:off x="-39796" y="2845960"/>
            <a:ext cx="3247800" cy="34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Istok Web"/>
              <a:buChar char="●"/>
              <a:defRPr sz="2200" b="0" i="0" u="none" strike="noStrike" cap="none">
                <a:solidFill>
                  <a:schemeClr val="dk1"/>
                </a:solidFill>
                <a:latin typeface="Hammersmith One"/>
                <a:ea typeface="Hammersmith One"/>
                <a:cs typeface="Hammersmith One"/>
                <a:sym typeface="Hammersmith One"/>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spcAft>
                <a:spcPts val="1200"/>
              </a:spcAft>
              <a:buFont typeface="Istok Web"/>
              <a:buNone/>
            </a:pPr>
            <a:r>
              <a:rPr lang="en-SG" sz="1800" dirty="0"/>
              <a:t>Forger</a:t>
            </a:r>
          </a:p>
        </p:txBody>
      </p:sp>
      <p:sp>
        <p:nvSpPr>
          <p:cNvPr id="41" name="Google Shape;344;p40">
            <a:extLst>
              <a:ext uri="{FF2B5EF4-FFF2-40B4-BE49-F238E27FC236}">
                <a16:creationId xmlns:a16="http://schemas.microsoft.com/office/drawing/2014/main" id="{6687FF52-A5F8-48E7-886A-FAB67DB88FEB}"/>
              </a:ext>
            </a:extLst>
          </p:cNvPr>
          <p:cNvSpPr txBox="1">
            <a:spLocks/>
          </p:cNvSpPr>
          <p:nvPr/>
        </p:nvSpPr>
        <p:spPr>
          <a:xfrm>
            <a:off x="2597025" y="812808"/>
            <a:ext cx="3247800" cy="34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Istok Web"/>
              <a:buChar char="●"/>
              <a:defRPr sz="2200" b="0" i="0" u="none" strike="noStrike" cap="none">
                <a:solidFill>
                  <a:schemeClr val="dk1"/>
                </a:solidFill>
                <a:latin typeface="Hammersmith One"/>
                <a:ea typeface="Hammersmith One"/>
                <a:cs typeface="Hammersmith One"/>
                <a:sym typeface="Hammersmith One"/>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spcAft>
                <a:spcPts val="1200"/>
              </a:spcAft>
              <a:buFont typeface="Istok Web"/>
              <a:buNone/>
            </a:pPr>
            <a:r>
              <a:rPr lang="en-SG" sz="1800" dirty="0"/>
              <a:t>Dealer</a:t>
            </a:r>
          </a:p>
        </p:txBody>
      </p:sp>
      <p:sp>
        <p:nvSpPr>
          <p:cNvPr id="42" name="Google Shape;344;p40">
            <a:extLst>
              <a:ext uri="{FF2B5EF4-FFF2-40B4-BE49-F238E27FC236}">
                <a16:creationId xmlns:a16="http://schemas.microsoft.com/office/drawing/2014/main" id="{F91E96D9-90A1-4488-B12C-7A95A39BE53C}"/>
              </a:ext>
            </a:extLst>
          </p:cNvPr>
          <p:cNvSpPr txBox="1">
            <a:spLocks/>
          </p:cNvSpPr>
          <p:nvPr/>
        </p:nvSpPr>
        <p:spPr>
          <a:xfrm>
            <a:off x="3533022" y="2828087"/>
            <a:ext cx="3247800" cy="34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Istok Web"/>
              <a:buChar char="●"/>
              <a:defRPr sz="2200" b="0" i="0" u="none" strike="noStrike" cap="none">
                <a:solidFill>
                  <a:schemeClr val="dk1"/>
                </a:solidFill>
                <a:latin typeface="Hammersmith One"/>
                <a:ea typeface="Hammersmith One"/>
                <a:cs typeface="Hammersmith One"/>
                <a:sym typeface="Hammersmith One"/>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spcAft>
                <a:spcPts val="1200"/>
              </a:spcAft>
              <a:buFont typeface="Istok Web"/>
              <a:buNone/>
            </a:pPr>
            <a:r>
              <a:rPr lang="en-SG" sz="1800" dirty="0"/>
              <a:t>Appraisal</a:t>
            </a:r>
          </a:p>
        </p:txBody>
      </p:sp>
      <p:sp>
        <p:nvSpPr>
          <p:cNvPr id="47" name="Google Shape;346;p40">
            <a:extLst>
              <a:ext uri="{FF2B5EF4-FFF2-40B4-BE49-F238E27FC236}">
                <a16:creationId xmlns:a16="http://schemas.microsoft.com/office/drawing/2014/main" id="{46AFBDF6-4795-43DE-8946-100E2D57B477}"/>
              </a:ext>
            </a:extLst>
          </p:cNvPr>
          <p:cNvSpPr txBox="1">
            <a:spLocks/>
          </p:cNvSpPr>
          <p:nvPr/>
        </p:nvSpPr>
        <p:spPr>
          <a:xfrm>
            <a:off x="2800323" y="2156405"/>
            <a:ext cx="2881200" cy="45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stok Web"/>
              <a:buNone/>
              <a:defRPr sz="1600" b="0" i="0" u="none" strike="noStrike" cap="none">
                <a:solidFill>
                  <a:schemeClr val="dk1"/>
                </a:solidFill>
                <a:latin typeface="Istok Web"/>
                <a:ea typeface="Istok Web"/>
                <a:cs typeface="Istok Web"/>
                <a:sym typeface="Istok Web"/>
              </a:defRPr>
            </a:lvl1pPr>
            <a:lvl2pPr marL="914400" marR="0" lvl="1"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2pPr>
            <a:lvl3pPr marL="1371600" marR="0" lvl="2"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3pPr>
            <a:lvl4pPr marL="1828800" marR="0" lvl="3"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4pPr>
            <a:lvl5pPr marL="2286000" marR="0" lvl="4"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5pPr>
            <a:lvl6pPr marL="2743200" marR="0" lvl="5"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6pPr>
            <a:lvl7pPr marL="3200400" marR="0" lvl="6"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7pPr>
            <a:lvl8pPr marL="3657600" marR="0" lvl="7"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8pPr>
            <a:lvl9pPr marL="4114800" marR="0" lvl="8" indent="-317500" algn="l" rtl="0">
              <a:lnSpc>
                <a:spcPct val="115000"/>
              </a:lnSpc>
              <a:spcBef>
                <a:spcPts val="0"/>
              </a:spcBef>
              <a:spcAft>
                <a:spcPts val="0"/>
              </a:spcAft>
              <a:buClr>
                <a:schemeClr val="dk1"/>
              </a:buClr>
              <a:buSzPts val="1400"/>
              <a:buFont typeface="Istok Web"/>
              <a:buNone/>
              <a:defRPr sz="14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SG" sz="1200" i="1" dirty="0"/>
              <a:t>Ann Friedman</a:t>
            </a:r>
          </a:p>
        </p:txBody>
      </p:sp>
      <p:pic>
        <p:nvPicPr>
          <p:cNvPr id="1036" name="Picture 12" descr="Top 200 Art Collectors 2015 Part One - artnet News">
            <a:extLst>
              <a:ext uri="{FF2B5EF4-FFF2-40B4-BE49-F238E27FC236}">
                <a16:creationId xmlns:a16="http://schemas.microsoft.com/office/drawing/2014/main" id="{472927DD-6D1D-4E64-9048-6987903239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4540" y="1492778"/>
            <a:ext cx="1405209" cy="1065271"/>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oogle Shape;348;p40">
            <a:extLst>
              <a:ext uri="{FF2B5EF4-FFF2-40B4-BE49-F238E27FC236}">
                <a16:creationId xmlns:a16="http://schemas.microsoft.com/office/drawing/2014/main" id="{1CCDF0D6-142D-461A-B48B-26C5AE19E049}"/>
              </a:ext>
            </a:extLst>
          </p:cNvPr>
          <p:cNvGrpSpPr/>
          <p:nvPr/>
        </p:nvGrpSpPr>
        <p:grpSpPr>
          <a:xfrm>
            <a:off x="6449187" y="1433583"/>
            <a:ext cx="1528437" cy="1195408"/>
            <a:chOff x="836675" y="1226800"/>
            <a:chExt cx="1820275" cy="1824900"/>
          </a:xfrm>
        </p:grpSpPr>
        <p:sp>
          <p:nvSpPr>
            <p:cNvPr id="50" name="Google Shape;349;p40">
              <a:extLst>
                <a:ext uri="{FF2B5EF4-FFF2-40B4-BE49-F238E27FC236}">
                  <a16:creationId xmlns:a16="http://schemas.microsoft.com/office/drawing/2014/main" id="{951FA853-732A-4581-A7E4-EFDB10F07075}"/>
                </a:ext>
              </a:extLst>
            </p:cNvPr>
            <p:cNvSpPr/>
            <p:nvPr/>
          </p:nvSpPr>
          <p:spPr>
            <a:xfrm rot="10800000" flipH="1">
              <a:off x="836775"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0;p40">
              <a:extLst>
                <a:ext uri="{FF2B5EF4-FFF2-40B4-BE49-F238E27FC236}">
                  <a16:creationId xmlns:a16="http://schemas.microsoft.com/office/drawing/2014/main" id="{43336AF4-EB0D-43D9-8994-5E6663A5B77E}"/>
                </a:ext>
              </a:extLst>
            </p:cNvPr>
            <p:cNvSpPr/>
            <p:nvPr/>
          </p:nvSpPr>
          <p:spPr>
            <a:xfrm rot="10800000" flipH="1">
              <a:off x="2548650" y="1226800"/>
              <a:ext cx="108300" cy="182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1;p40">
              <a:extLst>
                <a:ext uri="{FF2B5EF4-FFF2-40B4-BE49-F238E27FC236}">
                  <a16:creationId xmlns:a16="http://schemas.microsoft.com/office/drawing/2014/main" id="{B9C3B435-A2AC-4BDC-9424-D26161BF474E}"/>
                </a:ext>
              </a:extLst>
            </p:cNvPr>
            <p:cNvSpPr/>
            <p:nvPr/>
          </p:nvSpPr>
          <p:spPr>
            <a:xfrm rot="5400000" flipH="1">
              <a:off x="1692425" y="371075"/>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2;p40">
              <a:extLst>
                <a:ext uri="{FF2B5EF4-FFF2-40B4-BE49-F238E27FC236}">
                  <a16:creationId xmlns:a16="http://schemas.microsoft.com/office/drawing/2014/main" id="{0161C74D-0CDC-4A65-A3DA-C2BCA1186B6D}"/>
                </a:ext>
              </a:extLst>
            </p:cNvPr>
            <p:cNvSpPr/>
            <p:nvPr/>
          </p:nvSpPr>
          <p:spPr>
            <a:xfrm rot="5400000" flipH="1">
              <a:off x="1692425" y="2087650"/>
              <a:ext cx="108300" cy="181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344;p40">
            <a:extLst>
              <a:ext uri="{FF2B5EF4-FFF2-40B4-BE49-F238E27FC236}">
                <a16:creationId xmlns:a16="http://schemas.microsoft.com/office/drawing/2014/main" id="{C0ED8BAF-B70B-4BA6-8FD1-184C6D824BE9}"/>
              </a:ext>
            </a:extLst>
          </p:cNvPr>
          <p:cNvSpPr txBox="1">
            <a:spLocks/>
          </p:cNvSpPr>
          <p:nvPr/>
        </p:nvSpPr>
        <p:spPr>
          <a:xfrm>
            <a:off x="5543332" y="1176280"/>
            <a:ext cx="3247800" cy="34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Istok Web"/>
              <a:buChar char="●"/>
              <a:defRPr sz="2200" b="0" i="0" u="none" strike="noStrike" cap="none">
                <a:solidFill>
                  <a:schemeClr val="dk1"/>
                </a:solidFill>
                <a:latin typeface="Hammersmith One"/>
                <a:ea typeface="Hammersmith One"/>
                <a:cs typeface="Hammersmith One"/>
                <a:sym typeface="Hammersmith One"/>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spcAft>
                <a:spcPts val="1200"/>
              </a:spcAft>
              <a:buFont typeface="Istok Web"/>
              <a:buNone/>
            </a:pPr>
            <a:r>
              <a:rPr lang="en-US" sz="1800" dirty="0"/>
              <a:t>C</a:t>
            </a:r>
            <a:r>
              <a:rPr lang="en-SG" sz="1800" dirty="0" err="1"/>
              <a:t>ollectors</a:t>
            </a:r>
            <a:endParaRPr lang="en-SG" sz="1800" dirty="0"/>
          </a:p>
        </p:txBody>
      </p:sp>
      <p:cxnSp>
        <p:nvCxnSpPr>
          <p:cNvPr id="7" name="Straight Arrow Connector 6">
            <a:extLst>
              <a:ext uri="{FF2B5EF4-FFF2-40B4-BE49-F238E27FC236}">
                <a16:creationId xmlns:a16="http://schemas.microsoft.com/office/drawing/2014/main" id="{DCA5D49D-DF78-4E8D-A255-5A1767E9BCFF}"/>
              </a:ext>
            </a:extLst>
          </p:cNvPr>
          <p:cNvCxnSpPr>
            <a:stCxn id="346" idx="2"/>
            <a:endCxn id="40" idx="0"/>
          </p:cNvCxnSpPr>
          <p:nvPr/>
        </p:nvCxnSpPr>
        <p:spPr>
          <a:xfrm>
            <a:off x="1584104" y="2619323"/>
            <a:ext cx="0" cy="22663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762D158-A6EE-40FE-9D6F-5E9E2B10EA42}"/>
              </a:ext>
            </a:extLst>
          </p:cNvPr>
          <p:cNvCxnSpPr/>
          <p:nvPr/>
        </p:nvCxnSpPr>
        <p:spPr>
          <a:xfrm>
            <a:off x="2711450" y="1637183"/>
            <a:ext cx="92075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E13FAD06-7D8A-4DD9-B987-6911323FED03}"/>
              </a:ext>
            </a:extLst>
          </p:cNvPr>
          <p:cNvCxnSpPr/>
          <p:nvPr/>
        </p:nvCxnSpPr>
        <p:spPr>
          <a:xfrm flipV="1">
            <a:off x="2400300" y="1778000"/>
            <a:ext cx="1200150" cy="176477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245EE63-3A83-40E2-B4BC-EE3904F147AF}"/>
              </a:ext>
            </a:extLst>
          </p:cNvPr>
          <p:cNvCxnSpPr>
            <a:endCxn id="42" idx="0"/>
          </p:cNvCxnSpPr>
          <p:nvPr/>
        </p:nvCxnSpPr>
        <p:spPr>
          <a:xfrm>
            <a:off x="4711477" y="2501900"/>
            <a:ext cx="445445" cy="32618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A82167-9450-4660-953C-627C7313B41B}"/>
              </a:ext>
            </a:extLst>
          </p:cNvPr>
          <p:cNvCxnSpPr>
            <a:cxnSpLocks/>
          </p:cNvCxnSpPr>
          <p:nvPr/>
        </p:nvCxnSpPr>
        <p:spPr>
          <a:xfrm>
            <a:off x="4967913" y="1677699"/>
            <a:ext cx="1383311" cy="32154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4EB2728-3E63-4863-A3FB-17CAB861DBEA}"/>
              </a:ext>
            </a:extLst>
          </p:cNvPr>
          <p:cNvCxnSpPr>
            <a:cxnSpLocks/>
          </p:cNvCxnSpPr>
          <p:nvPr/>
        </p:nvCxnSpPr>
        <p:spPr>
          <a:xfrm flipV="1">
            <a:off x="5740659" y="2151759"/>
            <a:ext cx="609664" cy="151304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7"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58" name="Google Shape;358;p40"/>
          <p:cNvSpPr txBox="1">
            <a:spLocks noGrp="1"/>
          </p:cNvSpPr>
          <p:nvPr>
            <p:ph type="title"/>
          </p:nvPr>
        </p:nvSpPr>
        <p:spPr>
          <a:xfrm>
            <a:off x="309281" y="2167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Project Objectives</a:t>
            </a:r>
            <a:endParaRPr dirty="0"/>
          </a:p>
        </p:txBody>
      </p:sp>
      <p:sp>
        <p:nvSpPr>
          <p:cNvPr id="56" name="Google Shape;374;p42">
            <a:extLst>
              <a:ext uri="{FF2B5EF4-FFF2-40B4-BE49-F238E27FC236}">
                <a16:creationId xmlns:a16="http://schemas.microsoft.com/office/drawing/2014/main" id="{497EC910-BACE-4747-860A-F5A5268E9718}"/>
              </a:ext>
            </a:extLst>
          </p:cNvPr>
          <p:cNvSpPr txBox="1">
            <a:spLocks/>
          </p:cNvSpPr>
          <p:nvPr/>
        </p:nvSpPr>
        <p:spPr>
          <a:xfrm>
            <a:off x="309281" y="1359671"/>
            <a:ext cx="7958104" cy="80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Istok Web"/>
              <a:buChar char="●"/>
              <a:defRPr sz="2200" b="0" i="0" u="none" strike="noStrike" cap="none">
                <a:solidFill>
                  <a:schemeClr val="dk1"/>
                </a:solidFill>
                <a:latin typeface="Hammersmith One"/>
                <a:ea typeface="Hammersmith One"/>
                <a:cs typeface="Hammersmith One"/>
                <a:sym typeface="Hammersmith One"/>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lgn="l">
              <a:buClr>
                <a:schemeClr val="lt1"/>
              </a:buClr>
              <a:buSzPts val="1100"/>
              <a:buNone/>
            </a:pPr>
            <a:r>
              <a:rPr lang="en-US" sz="1800" dirty="0"/>
              <a:t>1. Understand how GANs work and what best practices there are to optimize them</a:t>
            </a:r>
          </a:p>
          <a:p>
            <a:pPr marL="0" indent="0" algn="l">
              <a:buClr>
                <a:schemeClr val="lt1"/>
              </a:buClr>
              <a:buSzPts val="1100"/>
              <a:buNone/>
            </a:pPr>
            <a:endParaRPr lang="en-US" sz="1800" dirty="0"/>
          </a:p>
          <a:p>
            <a:pPr marL="0" indent="0" algn="l">
              <a:buClr>
                <a:schemeClr val="lt1"/>
              </a:buClr>
              <a:buSzPts val="1100"/>
              <a:buNone/>
            </a:pPr>
            <a:r>
              <a:rPr lang="en-US" sz="1800" dirty="0"/>
              <a:t>2. Determine if machine learning can help in the creative process</a:t>
            </a:r>
          </a:p>
        </p:txBody>
      </p:sp>
    </p:spTree>
    <p:extLst>
      <p:ext uri="{BB962C8B-B14F-4D97-AF65-F5344CB8AC3E}">
        <p14:creationId xmlns:p14="http://schemas.microsoft.com/office/powerpoint/2010/main" val="150860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41"/>
          <p:cNvSpPr txBox="1">
            <a:spLocks noGrp="1"/>
          </p:cNvSpPr>
          <p:nvPr>
            <p:ph type="title"/>
          </p:nvPr>
        </p:nvSpPr>
        <p:spPr>
          <a:xfrm>
            <a:off x="547201" y="2361125"/>
            <a:ext cx="8366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GENERATION</a:t>
            </a:r>
            <a:endParaRPr dirty="0"/>
          </a:p>
        </p:txBody>
      </p:sp>
      <p:sp>
        <p:nvSpPr>
          <p:cNvPr id="367" name="Google Shape;367;p41"/>
          <p:cNvSpPr txBox="1">
            <a:spLocks noGrp="1"/>
          </p:cNvSpPr>
          <p:nvPr>
            <p:ph type="title" idx="2"/>
          </p:nvPr>
        </p:nvSpPr>
        <p:spPr>
          <a:xfrm>
            <a:off x="3427350" y="971150"/>
            <a:ext cx="22893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 name="Subtitle 2">
            <a:extLst>
              <a:ext uri="{FF2B5EF4-FFF2-40B4-BE49-F238E27FC236}">
                <a16:creationId xmlns:a16="http://schemas.microsoft.com/office/drawing/2014/main" id="{6731EF43-CD37-48F0-9149-C0D9331D1B24}"/>
              </a:ext>
            </a:extLst>
          </p:cNvPr>
          <p:cNvSpPr>
            <a:spLocks noGrp="1"/>
          </p:cNvSpPr>
          <p:nvPr>
            <p:ph type="subTitle" idx="1"/>
          </p:nvPr>
        </p:nvSpPr>
        <p:spPr/>
        <p:txBody>
          <a:bodyPr/>
          <a:lstStyle/>
          <a:p>
            <a:r>
              <a:rPr lang="en-US" dirty="0"/>
              <a:t>Scraping data, cleaning and augmenting</a:t>
            </a:r>
            <a:endParaRPr lang="en-SG" dirty="0"/>
          </a:p>
        </p:txBody>
      </p:sp>
    </p:spTree>
    <p:extLst>
      <p:ext uri="{BB962C8B-B14F-4D97-AF65-F5344CB8AC3E}">
        <p14:creationId xmlns:p14="http://schemas.microsoft.com/office/powerpoint/2010/main" val="56289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39"/>
          <p:cNvSpPr txBox="1">
            <a:spLocks noGrp="1"/>
          </p:cNvSpPr>
          <p:nvPr>
            <p:ph type="body" idx="1"/>
          </p:nvPr>
        </p:nvSpPr>
        <p:spPr>
          <a:xfrm>
            <a:off x="861984" y="3734996"/>
            <a:ext cx="4098900" cy="520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Wikiart was used as the database, specifically color field paintings</a:t>
            </a:r>
            <a:endParaRPr dirty="0"/>
          </a:p>
        </p:txBody>
      </p:sp>
      <p:sp>
        <p:nvSpPr>
          <p:cNvPr id="11" name="Google Shape;358;p40">
            <a:extLst>
              <a:ext uri="{FF2B5EF4-FFF2-40B4-BE49-F238E27FC236}">
                <a16:creationId xmlns:a16="http://schemas.microsoft.com/office/drawing/2014/main" id="{8FF51B9D-76C9-41C5-99D1-4A98ABD459DA}"/>
              </a:ext>
            </a:extLst>
          </p:cNvPr>
          <p:cNvSpPr txBox="1">
            <a:spLocks noGrp="1"/>
          </p:cNvSpPr>
          <p:nvPr>
            <p:ph type="title"/>
          </p:nvPr>
        </p:nvSpPr>
        <p:spPr>
          <a:xfrm>
            <a:off x="957281" y="2455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Data Generation</a:t>
            </a:r>
            <a:endParaRPr dirty="0"/>
          </a:p>
        </p:txBody>
      </p:sp>
      <p:pic>
        <p:nvPicPr>
          <p:cNvPr id="5" name="Picture 4" descr="Graphical user interface, application, PowerPoint&#10;&#10;Description automatically generated">
            <a:extLst>
              <a:ext uri="{FF2B5EF4-FFF2-40B4-BE49-F238E27FC236}">
                <a16:creationId xmlns:a16="http://schemas.microsoft.com/office/drawing/2014/main" id="{107C4003-098A-46AF-AD5A-065B65C5F83F}"/>
              </a:ext>
            </a:extLst>
          </p:cNvPr>
          <p:cNvPicPr>
            <a:picLocks noChangeAspect="1"/>
          </p:cNvPicPr>
          <p:nvPr/>
        </p:nvPicPr>
        <p:blipFill>
          <a:blip r:embed="rId3"/>
          <a:stretch>
            <a:fillRect/>
          </a:stretch>
        </p:blipFill>
        <p:spPr>
          <a:xfrm>
            <a:off x="1065938" y="856800"/>
            <a:ext cx="3690993" cy="2767500"/>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A09E7354-D997-40BC-BED1-8D0BBB4D42E7}"/>
              </a:ext>
            </a:extLst>
          </p:cNvPr>
          <p:cNvCxnSpPr>
            <a:cxnSpLocks/>
          </p:cNvCxnSpPr>
          <p:nvPr/>
        </p:nvCxnSpPr>
        <p:spPr>
          <a:xfrm>
            <a:off x="4824546" y="2244888"/>
            <a:ext cx="13990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Google Shape;334;p39">
            <a:extLst>
              <a:ext uri="{FF2B5EF4-FFF2-40B4-BE49-F238E27FC236}">
                <a16:creationId xmlns:a16="http://schemas.microsoft.com/office/drawing/2014/main" id="{574F0630-15CC-42AF-9166-BA20C1AA4615}"/>
              </a:ext>
            </a:extLst>
          </p:cNvPr>
          <p:cNvSpPr txBox="1">
            <a:spLocks/>
          </p:cNvSpPr>
          <p:nvPr/>
        </p:nvSpPr>
        <p:spPr>
          <a:xfrm>
            <a:off x="4924211" y="1594231"/>
            <a:ext cx="1199738" cy="520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stok Web"/>
              <a:buChar char="●"/>
              <a:defRPr sz="1600" b="0" i="0" u="none" strike="noStrike" cap="none">
                <a:solidFill>
                  <a:schemeClr val="dk1"/>
                </a:solidFill>
                <a:latin typeface="Istok Web"/>
                <a:ea typeface="Istok Web"/>
                <a:cs typeface="Istok Web"/>
                <a:sym typeface="Istok Web"/>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dirty="0"/>
              <a:t>Scraped using Selenium</a:t>
            </a:r>
          </a:p>
        </p:txBody>
      </p:sp>
      <p:pic>
        <p:nvPicPr>
          <p:cNvPr id="9" name="Picture 8" descr="Graphical user interface, application&#10;&#10;Description automatically generated">
            <a:extLst>
              <a:ext uri="{FF2B5EF4-FFF2-40B4-BE49-F238E27FC236}">
                <a16:creationId xmlns:a16="http://schemas.microsoft.com/office/drawing/2014/main" id="{5221B256-8A1C-4F4D-B38B-454FAD3302AE}"/>
              </a:ext>
            </a:extLst>
          </p:cNvPr>
          <p:cNvPicPr>
            <a:picLocks noChangeAspect="1"/>
          </p:cNvPicPr>
          <p:nvPr/>
        </p:nvPicPr>
        <p:blipFill>
          <a:blip r:embed="rId4"/>
          <a:stretch>
            <a:fillRect/>
          </a:stretch>
        </p:blipFill>
        <p:spPr>
          <a:xfrm>
            <a:off x="6255665" y="162000"/>
            <a:ext cx="1345503" cy="4157099"/>
          </a:xfrm>
          <a:prstGeom prst="rect">
            <a:avLst/>
          </a:prstGeom>
        </p:spPr>
      </p:pic>
      <p:sp>
        <p:nvSpPr>
          <p:cNvPr id="19" name="Google Shape;334;p39">
            <a:extLst>
              <a:ext uri="{FF2B5EF4-FFF2-40B4-BE49-F238E27FC236}">
                <a16:creationId xmlns:a16="http://schemas.microsoft.com/office/drawing/2014/main" id="{DEBC9D4F-B652-48AD-BD73-CF1A6D6D4DB9}"/>
              </a:ext>
            </a:extLst>
          </p:cNvPr>
          <p:cNvSpPr txBox="1">
            <a:spLocks/>
          </p:cNvSpPr>
          <p:nvPr/>
        </p:nvSpPr>
        <p:spPr>
          <a:xfrm>
            <a:off x="7668783" y="1594231"/>
            <a:ext cx="1199738" cy="520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stok Web"/>
              <a:buChar char="●"/>
              <a:defRPr sz="1600" b="0" i="0" u="none" strike="noStrike" cap="none">
                <a:solidFill>
                  <a:schemeClr val="dk1"/>
                </a:solidFill>
                <a:latin typeface="Istok Web"/>
                <a:ea typeface="Istok Web"/>
                <a:cs typeface="Istok Web"/>
                <a:sym typeface="Istok Web"/>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dirty="0"/>
              <a:t>30 artists, 940 works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11" name="Google Shape;358;p40">
            <a:extLst>
              <a:ext uri="{FF2B5EF4-FFF2-40B4-BE49-F238E27FC236}">
                <a16:creationId xmlns:a16="http://schemas.microsoft.com/office/drawing/2014/main" id="{8FF51B9D-76C9-41C5-99D1-4A98ABD459DA}"/>
              </a:ext>
            </a:extLst>
          </p:cNvPr>
          <p:cNvSpPr txBox="1">
            <a:spLocks noGrp="1"/>
          </p:cNvSpPr>
          <p:nvPr>
            <p:ph type="title"/>
          </p:nvPr>
        </p:nvSpPr>
        <p:spPr>
          <a:xfrm>
            <a:off x="957281" y="245541"/>
            <a:ext cx="7599300" cy="2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dirty="0"/>
              <a:t>Sample Images</a:t>
            </a:r>
            <a:endParaRPr dirty="0"/>
          </a:p>
        </p:txBody>
      </p:sp>
      <p:pic>
        <p:nvPicPr>
          <p:cNvPr id="5122" name="Picture 2" descr="No.24 - Mark Rothko">
            <a:extLst>
              <a:ext uri="{FF2B5EF4-FFF2-40B4-BE49-F238E27FC236}">
                <a16:creationId xmlns:a16="http://schemas.microsoft.com/office/drawing/2014/main" id="{E85C3F97-08B7-48D7-AA11-DCF0D8485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74" y="1262250"/>
            <a:ext cx="1424925" cy="1899900"/>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334;p39">
            <a:extLst>
              <a:ext uri="{FF2B5EF4-FFF2-40B4-BE49-F238E27FC236}">
                <a16:creationId xmlns:a16="http://schemas.microsoft.com/office/drawing/2014/main" id="{3B275FF9-86B3-4018-8E96-F3F4A266B0E6}"/>
              </a:ext>
            </a:extLst>
          </p:cNvPr>
          <p:cNvSpPr txBox="1">
            <a:spLocks/>
          </p:cNvSpPr>
          <p:nvPr/>
        </p:nvSpPr>
        <p:spPr>
          <a:xfrm>
            <a:off x="1150068" y="3109093"/>
            <a:ext cx="1199738" cy="520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stok Web"/>
              <a:buChar char="●"/>
              <a:defRPr sz="1600" b="0" i="0" u="none" strike="noStrike" cap="none">
                <a:solidFill>
                  <a:schemeClr val="dk1"/>
                </a:solidFill>
                <a:latin typeface="Istok Web"/>
                <a:ea typeface="Istok Web"/>
                <a:cs typeface="Istok Web"/>
                <a:sym typeface="Istok Web"/>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Mark Rothko, no.24</a:t>
            </a:r>
          </a:p>
        </p:txBody>
      </p:sp>
      <p:pic>
        <p:nvPicPr>
          <p:cNvPr id="5124" name="Picture 4" descr="Dionysius, 1949 - Barnett Newman">
            <a:extLst>
              <a:ext uri="{FF2B5EF4-FFF2-40B4-BE49-F238E27FC236}">
                <a16:creationId xmlns:a16="http://schemas.microsoft.com/office/drawing/2014/main" id="{ADBDDD7F-788E-4F36-9EB5-047F15A18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554" y="1361925"/>
            <a:ext cx="1244446" cy="170055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334;p39">
            <a:extLst>
              <a:ext uri="{FF2B5EF4-FFF2-40B4-BE49-F238E27FC236}">
                <a16:creationId xmlns:a16="http://schemas.microsoft.com/office/drawing/2014/main" id="{EDE916CB-D250-4E34-829B-8E8FBBAE77A0}"/>
              </a:ext>
            </a:extLst>
          </p:cNvPr>
          <p:cNvSpPr txBox="1">
            <a:spLocks/>
          </p:cNvSpPr>
          <p:nvPr/>
        </p:nvSpPr>
        <p:spPr>
          <a:xfrm>
            <a:off x="3111554" y="3109092"/>
            <a:ext cx="1344492" cy="520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stok Web"/>
              <a:buChar char="●"/>
              <a:defRPr sz="1600" b="0" i="0" u="none" strike="noStrike" cap="none">
                <a:solidFill>
                  <a:schemeClr val="dk1"/>
                </a:solidFill>
                <a:latin typeface="Istok Web"/>
                <a:ea typeface="Istok Web"/>
                <a:cs typeface="Istok Web"/>
                <a:sym typeface="Istok Web"/>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Barnett Newman,</a:t>
            </a:r>
          </a:p>
          <a:p>
            <a:pPr marL="0" indent="0">
              <a:buSzPts val="1100"/>
              <a:buFont typeface="Arial"/>
              <a:buNone/>
            </a:pPr>
            <a:r>
              <a:rPr lang="en-US" sz="1200" i="1" dirty="0"/>
              <a:t>Dionysius</a:t>
            </a:r>
          </a:p>
        </p:txBody>
      </p:sp>
      <p:pic>
        <p:nvPicPr>
          <p:cNvPr id="5126" name="Picture 6" descr="Blue Broad Jump, 1960 - Gene Davis">
            <a:extLst>
              <a:ext uri="{FF2B5EF4-FFF2-40B4-BE49-F238E27FC236}">
                <a16:creationId xmlns:a16="http://schemas.microsoft.com/office/drawing/2014/main" id="{AE01DD95-B6C1-4D99-AE6A-F3884FC63E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7155" y="1267200"/>
            <a:ext cx="1634448" cy="1795275"/>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334;p39">
            <a:extLst>
              <a:ext uri="{FF2B5EF4-FFF2-40B4-BE49-F238E27FC236}">
                <a16:creationId xmlns:a16="http://schemas.microsoft.com/office/drawing/2014/main" id="{A6E2E8EB-BFCE-4A86-B97A-CAF446069668}"/>
              </a:ext>
            </a:extLst>
          </p:cNvPr>
          <p:cNvSpPr txBox="1">
            <a:spLocks/>
          </p:cNvSpPr>
          <p:nvPr/>
        </p:nvSpPr>
        <p:spPr>
          <a:xfrm>
            <a:off x="5217794" y="3109091"/>
            <a:ext cx="1344492" cy="520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stok Web"/>
              <a:buChar char="●"/>
              <a:defRPr sz="1600" b="0" i="0" u="none" strike="noStrike" cap="none">
                <a:solidFill>
                  <a:schemeClr val="dk1"/>
                </a:solidFill>
                <a:latin typeface="Istok Web"/>
                <a:ea typeface="Istok Web"/>
                <a:cs typeface="Istok Web"/>
                <a:sym typeface="Istok Web"/>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Gene Davis,</a:t>
            </a:r>
          </a:p>
          <a:p>
            <a:pPr marL="0" indent="0">
              <a:buSzPts val="1100"/>
              <a:buFont typeface="Arial"/>
              <a:buNone/>
            </a:pPr>
            <a:r>
              <a:rPr lang="en-US" sz="1200" i="1" dirty="0"/>
              <a:t>Blue Broad Jump</a:t>
            </a:r>
          </a:p>
        </p:txBody>
      </p:sp>
      <p:pic>
        <p:nvPicPr>
          <p:cNvPr id="5128" name="Picture 8" descr="While Series II, 1960 - Morris Louis">
            <a:extLst>
              <a:ext uri="{FF2B5EF4-FFF2-40B4-BE49-F238E27FC236}">
                <a16:creationId xmlns:a16="http://schemas.microsoft.com/office/drawing/2014/main" id="{815AC74C-FFEF-4529-AF2D-B89690CB8C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3798" y="1584393"/>
            <a:ext cx="1863402" cy="1255613"/>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334;p39">
            <a:extLst>
              <a:ext uri="{FF2B5EF4-FFF2-40B4-BE49-F238E27FC236}">
                <a16:creationId xmlns:a16="http://schemas.microsoft.com/office/drawing/2014/main" id="{AB6C117D-A850-4B81-8D12-9A06680FADA2}"/>
              </a:ext>
            </a:extLst>
          </p:cNvPr>
          <p:cNvSpPr txBox="1">
            <a:spLocks/>
          </p:cNvSpPr>
          <p:nvPr/>
        </p:nvSpPr>
        <p:spPr>
          <a:xfrm>
            <a:off x="7321686" y="3109090"/>
            <a:ext cx="1344492" cy="520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stok Web"/>
              <a:buChar char="●"/>
              <a:defRPr sz="1600" b="0" i="0" u="none" strike="noStrike" cap="none">
                <a:solidFill>
                  <a:schemeClr val="dk1"/>
                </a:solidFill>
                <a:latin typeface="Istok Web"/>
                <a:ea typeface="Istok Web"/>
                <a:cs typeface="Istok Web"/>
                <a:sym typeface="Istok Web"/>
              </a:defRPr>
            </a:lvl1pPr>
            <a:lvl2pPr marL="914400" marR="0" lvl="1"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2pPr>
            <a:lvl3pPr marL="1371600" marR="0" lvl="2"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3pPr>
            <a:lvl4pPr marL="1828800" marR="0" lvl="3"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4pPr>
            <a:lvl5pPr marL="2286000" marR="0" lvl="4"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5pPr>
            <a:lvl6pPr marL="2743200" marR="0" lvl="5"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6pPr>
            <a:lvl7pPr marL="3200400" marR="0" lvl="6"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7pPr>
            <a:lvl8pPr marL="3657600" marR="0" lvl="7"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8pPr>
            <a:lvl9pPr marL="4114800" marR="0" lvl="8" indent="-304800" algn="l" rtl="0">
              <a:lnSpc>
                <a:spcPct val="115000"/>
              </a:lnSpc>
              <a:spcBef>
                <a:spcPts val="0"/>
              </a:spcBef>
              <a:spcAft>
                <a:spcPts val="0"/>
              </a:spcAft>
              <a:buClr>
                <a:schemeClr val="dk1"/>
              </a:buClr>
              <a:buSzPts val="1200"/>
              <a:buFont typeface="Istok Web"/>
              <a:buChar char="■"/>
              <a:defRPr sz="1200" b="0" i="0" u="none" strike="noStrike" cap="none">
                <a:solidFill>
                  <a:schemeClr val="dk1"/>
                </a:solidFill>
                <a:latin typeface="Istok Web"/>
                <a:ea typeface="Istok Web"/>
                <a:cs typeface="Istok Web"/>
                <a:sym typeface="Istok Web"/>
              </a:defRPr>
            </a:lvl9pPr>
          </a:lstStyle>
          <a:p>
            <a:pPr marL="0" indent="0">
              <a:buSzPts val="1100"/>
              <a:buFont typeface="Arial"/>
              <a:buNone/>
            </a:pPr>
            <a:r>
              <a:rPr lang="en-US" sz="1200" i="1" dirty="0"/>
              <a:t>Morris Louis,</a:t>
            </a:r>
          </a:p>
          <a:p>
            <a:pPr marL="0" indent="0">
              <a:buSzPts val="1100"/>
              <a:buFont typeface="Arial"/>
              <a:buNone/>
            </a:pPr>
            <a:r>
              <a:rPr lang="en-US" sz="1200" i="1" dirty="0"/>
              <a:t>While Series II</a:t>
            </a:r>
          </a:p>
        </p:txBody>
      </p:sp>
    </p:spTree>
    <p:extLst>
      <p:ext uri="{BB962C8B-B14F-4D97-AF65-F5344CB8AC3E}">
        <p14:creationId xmlns:p14="http://schemas.microsoft.com/office/powerpoint/2010/main" val="4273472294"/>
      </p:ext>
    </p:extLst>
  </p:cSld>
  <p:clrMapOvr>
    <a:masterClrMapping/>
  </p:clrMapOvr>
</p:sld>
</file>

<file path=ppt/theme/theme1.xml><?xml version="1.0" encoding="utf-8"?>
<a:theme xmlns:a="http://schemas.openxmlformats.org/drawingml/2006/main" name="HVAC Project Proposal by Slidesgo">
  <a:themeElements>
    <a:clrScheme name="Simple Light">
      <a:dk1>
        <a:srgbClr val="000000"/>
      </a:dk1>
      <a:lt1>
        <a:srgbClr val="FFFFFF"/>
      </a:lt1>
      <a:dk2>
        <a:srgbClr val="595959"/>
      </a:dk2>
      <a:lt2>
        <a:srgbClr val="EEEEEE"/>
      </a:lt2>
      <a:accent1>
        <a:srgbClr val="CFE2F3"/>
      </a:accent1>
      <a:accent2>
        <a:srgbClr val="000000"/>
      </a:accent2>
      <a:accent3>
        <a:srgbClr val="434343"/>
      </a:accent3>
      <a:accent4>
        <a:srgbClr val="666666"/>
      </a:accent4>
      <a:accent5>
        <a:srgbClr val="999999"/>
      </a:accent5>
      <a:accent6>
        <a:srgbClr val="B7B7B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13005</TotalTime>
  <Words>1290</Words>
  <Application>Microsoft Office PowerPoint</Application>
  <PresentationFormat>On-screen Show (16:9)</PresentationFormat>
  <Paragraphs>214</Paragraphs>
  <Slides>33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apple color emoji</vt:lpstr>
      <vt:lpstr>Arial</vt:lpstr>
      <vt:lpstr>Hammersmith One</vt:lpstr>
      <vt:lpstr>Helvetica Neue</vt:lpstr>
      <vt:lpstr>Istok Web</vt:lpstr>
      <vt:lpstr>Lato</vt:lpstr>
      <vt:lpstr>Lucida Grande</vt:lpstr>
      <vt:lpstr>Nunito</vt:lpstr>
      <vt:lpstr>Roboto Condensed</vt:lpstr>
      <vt:lpstr>HVAC Project Proposal by Slidesgo</vt:lpstr>
      <vt:lpstr>ART GAN</vt:lpstr>
      <vt:lpstr>TABLE OF CONTENTS</vt:lpstr>
      <vt:lpstr>PROJECT INTRODUCTION</vt:lpstr>
      <vt:lpstr>ABOUT THE PROJECT</vt:lpstr>
      <vt:lpstr>How to sell fake art?</vt:lpstr>
      <vt:lpstr>Project Objectives</vt:lpstr>
      <vt:lpstr>DATA GENERATION</vt:lpstr>
      <vt:lpstr>Data Generation</vt:lpstr>
      <vt:lpstr>Sample Images</vt:lpstr>
      <vt:lpstr>Data Cleaning (Round 1)</vt:lpstr>
      <vt:lpstr>Image Augmentation</vt:lpstr>
      <vt:lpstr>Data Cleaning (Round 2)</vt:lpstr>
      <vt:lpstr>Data Generation, Augmentation and Cleaning Process</vt:lpstr>
      <vt:lpstr>MODELLING</vt:lpstr>
      <vt:lpstr>How to sell fake art?</vt:lpstr>
      <vt:lpstr>Contextualising how GANs work</vt:lpstr>
      <vt:lpstr>Generator Model</vt:lpstr>
      <vt:lpstr>Discriminator Model</vt:lpstr>
      <vt:lpstr>GAN Architecture</vt:lpstr>
      <vt:lpstr>GAN Training</vt:lpstr>
      <vt:lpstr>Model Extentions</vt:lpstr>
      <vt:lpstr>Model Extentions</vt:lpstr>
      <vt:lpstr>EVALUATION &amp; CONCLUSION</vt:lpstr>
      <vt:lpstr>Model 1 (Baseline Model)</vt:lpstr>
      <vt:lpstr>Model 2 (Model with Batch Normalisation in Generator)</vt:lpstr>
      <vt:lpstr>Model 3 (Model with Batch Normalisation in Discriminator &amp; Generator)</vt:lpstr>
      <vt:lpstr>Model 4 (Model with Curated Dataset)</vt:lpstr>
      <vt:lpstr>Enhancing results with ESRGAN</vt:lpstr>
      <vt:lpstr>Enhancing results with ESRGAN</vt:lpstr>
      <vt:lpstr>Results</vt:lpstr>
      <vt:lpstr>Results</vt:lpstr>
      <vt:lpstr>Takeaways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Adversarial Networks</dc:title>
  <cp:lastModifiedBy>Gregory WONG Chun Yang</cp:lastModifiedBy>
  <cp:revision>10</cp:revision>
  <dcterms:modified xsi:type="dcterms:W3CDTF">2021-08-04T16:35:25Z</dcterms:modified>
</cp:coreProperties>
</file>